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80" r:id="rId12"/>
    <p:sldId id="275" r:id="rId13"/>
    <p:sldId id="276" r:id="rId14"/>
    <p:sldId id="277" r:id="rId15"/>
    <p:sldId id="278" r:id="rId16"/>
    <p:sldId id="279" r:id="rId17"/>
    <p:sldId id="282" r:id="rId18"/>
    <p:sldId id="281" r:id="rId19"/>
    <p:sldId id="257" r:id="rId20"/>
    <p:sldId id="258" r:id="rId21"/>
    <p:sldId id="260" r:id="rId22"/>
    <p:sldId id="261" r:id="rId23"/>
    <p:sldId id="262" r:id="rId24"/>
    <p:sldId id="263" r:id="rId25"/>
    <p:sldId id="264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343"/>
    <a:srgbClr val="0E4294"/>
    <a:srgbClr val="0D0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2"/>
  </p:normalViewPr>
  <p:slideViewPr>
    <p:cSldViewPr snapToGrid="0" snapToObjects="1">
      <p:cViewPr varScale="1">
        <p:scale>
          <a:sx n="90" d="100"/>
          <a:sy n="90" d="100"/>
        </p:scale>
        <p:origin x="17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4170CF10-9D98-8A40-966D-C9D3A6487D6C}" type="datetimeFigureOut">
              <a:rPr lang="en-US" smtClean="0"/>
              <a:pPr>
                <a:defRPr/>
              </a:pPr>
              <a:t>1/17/17</a:t>
            </a:fld>
            <a:endParaRPr lang="es-E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F395A26B-04F6-014C-B102-165A43ECC19F}" type="slidenum">
              <a:rPr lang="en-U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3573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charset="0"/>
        <a:ea typeface="Arial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charset="0"/>
        <a:ea typeface="Arial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charset="0"/>
        <a:ea typeface="Arial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charset="0"/>
        <a:ea typeface="Arial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0082D93-BA56-3145-9C74-E818A24104C7}" type="slidenum">
              <a:rPr lang="en-US" sz="1200">
                <a:latin typeface="Arial" charset="0"/>
                <a:ea typeface="Arial" charset="0"/>
                <a:cs typeface="Arial" charset="0"/>
              </a:rPr>
              <a:pPr eaLnBrk="1" hangingPunct="1"/>
              <a:t>12</a:t>
            </a:fld>
            <a:endParaRPr lang="es-ES" sz="120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9FCD0-7C5F-5F42-B263-8D0AA00B8F96}" type="datetimeFigureOut">
              <a:rPr lang="en-US"/>
              <a:pPr>
                <a:defRPr/>
              </a:pPr>
              <a:t>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61E40-079C-B243-822D-0BE4903A1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D80F-9336-B645-9926-EB86AD91C7A9}" type="datetimeFigureOut">
              <a:rPr lang="en-US"/>
              <a:pPr>
                <a:defRPr/>
              </a:pPr>
              <a:t>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C8116-B541-1343-91DE-27CE401FB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0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B8EA9-64DD-F84A-9402-4E700EAF2290}" type="datetimeFigureOut">
              <a:rPr lang="en-US"/>
              <a:pPr>
                <a:defRPr/>
              </a:pPr>
              <a:t>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60959-56B7-AE4F-B936-465226340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45130-3E85-7B43-BECA-08B3B72C6FE5}" type="datetimeFigureOut">
              <a:rPr lang="en-US"/>
              <a:pPr>
                <a:defRPr/>
              </a:pPr>
              <a:t>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FD185-CAC9-2245-99BD-9DCC754FD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FB3F2-7B12-DB43-BB56-86D4C57EDE59}" type="datetimeFigureOut">
              <a:rPr lang="en-US"/>
              <a:pPr>
                <a:defRPr/>
              </a:pPr>
              <a:t>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92F6-047F-9B47-95F6-68432F219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8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43B78-4786-6A4F-835C-F1500CA2D1F2}" type="datetimeFigureOut">
              <a:rPr lang="en-US"/>
              <a:pPr>
                <a:defRPr/>
              </a:pPr>
              <a:t>1/17/17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7F53F-40D5-9F4A-A7E6-8FEBDB5CB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1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01331-CC79-E041-8F36-7FCD25FD7108}" type="datetimeFigureOut">
              <a:rPr lang="en-US"/>
              <a:pPr>
                <a:defRPr/>
              </a:pPr>
              <a:t>1/17/17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B7AA4-7C12-1F48-8B92-00FFC38E2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2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66743-D92E-C64B-A97E-DAA0E7F46161}" type="datetimeFigureOut">
              <a:rPr lang="en-US"/>
              <a:pPr>
                <a:defRPr/>
              </a:pPr>
              <a:t>1/17/17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1D598-5961-374E-AC0A-23198CC84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8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7F873-2598-1D43-97F9-29158FB475DE}" type="datetimeFigureOut">
              <a:rPr lang="en-US"/>
              <a:pPr>
                <a:defRPr/>
              </a:pPr>
              <a:t>1/17/17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87E6F-F918-EB47-9927-BB0BDE770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91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89B12-1E48-BE4F-B2B8-689AEBA2251F}" type="datetimeFigureOut">
              <a:rPr lang="en-US"/>
              <a:pPr>
                <a:defRPr/>
              </a:pPr>
              <a:t>1/17/17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1451B-443A-794A-9CBF-788CDA5D2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4C4FC-1BBF-6047-98C4-B9940416C373}" type="datetimeFigureOut">
              <a:rPr lang="en-US"/>
              <a:pPr>
                <a:defRPr/>
              </a:pPr>
              <a:t>1/17/17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3C23B-B14D-BD4F-9360-41546E9D9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2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7837958-CEE6-4C41-A58E-F241C77E845E}" type="datetimeFigureOut">
              <a:rPr lang="en-US" smtClean="0"/>
              <a:pPr>
                <a:defRPr/>
              </a:pPr>
              <a:t>1/17/17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369FEB7-D9A5-AA45-B622-0A34C0EAA3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0" i="0" kern="1200">
          <a:solidFill>
            <a:schemeClr val="tx1"/>
          </a:solidFill>
          <a:latin typeface="Arial" charset="0"/>
          <a:ea typeface="Arial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0" i="0" kern="1200">
          <a:solidFill>
            <a:schemeClr val="tx1"/>
          </a:solidFill>
          <a:latin typeface="Arial" charset="0"/>
          <a:ea typeface="Arial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0" i="0" kern="1200">
          <a:solidFill>
            <a:schemeClr val="tx1"/>
          </a:solidFill>
          <a:latin typeface="Arial" charset="0"/>
          <a:ea typeface="Arial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4339" name="Picture 4" descr="PPTcover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233363" y="2857500"/>
            <a:ext cx="86741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dirty="0">
                <a:solidFill>
                  <a:srgbClr val="0E4294"/>
                </a:solidFill>
                <a:latin typeface="Arial" charset="0"/>
                <a:ea typeface="Arial" charset="0"/>
                <a:cs typeface="Arial" charset="0"/>
              </a:rPr>
              <a:t>Academia United Way </a:t>
            </a:r>
          </a:p>
          <a:p>
            <a:pPr algn="ctr" eaLnBrk="1" hangingPunct="1"/>
            <a:r>
              <a:rPr lang="en-US" sz="4800" dirty="0">
                <a:solidFill>
                  <a:srgbClr val="0E4294"/>
                </a:solidFill>
                <a:latin typeface="Arial" charset="0"/>
                <a:ea typeface="Arial" charset="0"/>
                <a:cs typeface="Arial" charset="0"/>
              </a:rPr>
              <a:t>Born Learning</a:t>
            </a:r>
          </a:p>
          <a:p>
            <a:pPr algn="ctr" eaLnBrk="1" hangingPunct="1"/>
            <a:r>
              <a:rPr lang="en-US" sz="4800" dirty="0" err="1">
                <a:solidFill>
                  <a:srgbClr val="0E4294"/>
                </a:solidFill>
                <a:latin typeface="Arial" charset="0"/>
                <a:ea typeface="Arial" charset="0"/>
                <a:cs typeface="Arial" charset="0"/>
              </a:rPr>
              <a:t>Sesión</a:t>
            </a:r>
            <a:r>
              <a:rPr lang="en-US" sz="4800" dirty="0">
                <a:solidFill>
                  <a:srgbClr val="0E4294"/>
                </a:solidFill>
                <a:latin typeface="Arial" charset="0"/>
                <a:ea typeface="Arial" charset="0"/>
                <a:cs typeface="Arial" charset="0"/>
              </a:rPr>
              <a:t> 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Content Placeholder 1" descr="shutterstock_31107262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2" b="17592"/>
          <a:stretch>
            <a:fillRect/>
          </a:stretch>
        </p:blipFill>
        <p:spPr/>
      </p:pic>
      <p:pic>
        <p:nvPicPr>
          <p:cNvPr id="23555" name="Picture 3" descr="PPTslide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457200" y="877888"/>
            <a:ext cx="579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TAREA PARA EL HOGAR</a:t>
            </a:r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2595563" y="2024063"/>
            <a:ext cx="4940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Juegue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“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Veo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veo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” con</a:t>
            </a:r>
          </a:p>
          <a:p>
            <a:pPr algn="ctr" eaLnBrk="1" hangingPunct="1"/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su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hijo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mientras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están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afuera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de la casa.</a:t>
            </a:r>
          </a:p>
        </p:txBody>
      </p:sp>
      <p:pic>
        <p:nvPicPr>
          <p:cNvPr id="23558" name="Picture 2" descr="shutterstock_3110726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2840038"/>
            <a:ext cx="3727450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24579" name="Picture 3" descr="PPT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5546725" y="2763838"/>
            <a:ext cx="33607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err="1" smtClean="0">
                <a:solidFill>
                  <a:srgbClr val="0E4294"/>
                </a:solidFill>
                <a:latin typeface="Arial" charset="0"/>
                <a:ea typeface="Arial" charset="0"/>
                <a:cs typeface="Arial" charset="0"/>
              </a:rPr>
              <a:t>Encuesta</a:t>
            </a:r>
            <a:endParaRPr lang="en-US" sz="3200" dirty="0" smtClean="0">
              <a:solidFill>
                <a:srgbClr val="0E4294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3200" dirty="0" smtClean="0">
                <a:solidFill>
                  <a:srgbClr val="0E4294"/>
                </a:solidFill>
                <a:latin typeface="Arial" charset="0"/>
                <a:ea typeface="Arial" charset="0"/>
                <a:cs typeface="Arial" charset="0"/>
              </a:rPr>
              <a:t>(Post-survey)</a:t>
            </a:r>
            <a:endParaRPr lang="es-E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3" name="Picture 3" descr="PPTslide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47688" y="935038"/>
            <a:ext cx="22365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ACTIVIDADES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79638" y="2082800"/>
            <a:ext cx="241300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5563" y="2024063"/>
            <a:ext cx="49403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rial"/>
                <a:ea typeface="Arial" charset="0"/>
                <a:cs typeface="Arial" charset="0"/>
              </a:rPr>
              <a:t>Compras afuera de casa</a:t>
            </a:r>
          </a:p>
          <a:p>
            <a:pPr>
              <a:defRPr/>
            </a:pPr>
            <a:endParaRPr lang="es-ES" altLang="en-US" dirty="0">
              <a:solidFill>
                <a:schemeClr val="bg1">
                  <a:lumMod val="50000"/>
                </a:schemeClr>
              </a:solidFill>
              <a:latin typeface="Arial"/>
              <a:ea typeface="Arial" charset="0"/>
              <a:cs typeface="Arial"/>
            </a:endParaRPr>
          </a:p>
          <a:p>
            <a:pPr>
              <a:defRPr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rial"/>
                <a:ea typeface="Arial" charset="0"/>
                <a:cs typeface="Arial" charset="0"/>
              </a:rPr>
              <a:t>Orden de la lavandería </a:t>
            </a:r>
          </a:p>
          <a:p>
            <a:pPr>
              <a:defRPr/>
            </a:pPr>
            <a:endParaRPr lang="es-ES" altLang="en-US" dirty="0">
              <a:solidFill>
                <a:schemeClr val="bg1">
                  <a:lumMod val="50000"/>
                </a:schemeClr>
              </a:solidFill>
              <a:latin typeface="Arial"/>
              <a:ea typeface="Arial" charset="0"/>
              <a:cs typeface="Arial"/>
            </a:endParaRPr>
          </a:p>
          <a:p>
            <a:pPr>
              <a:defRPr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rial"/>
                <a:ea typeface="Arial" charset="0"/>
                <a:cs typeface="Arial" charset="0"/>
              </a:rPr>
              <a:t>Poner la mesa</a:t>
            </a:r>
          </a:p>
          <a:p>
            <a:pPr>
              <a:defRPr/>
            </a:pPr>
            <a:endParaRPr lang="es-ES" altLang="en-US" dirty="0">
              <a:solidFill>
                <a:schemeClr val="bg1">
                  <a:lumMod val="50000"/>
                </a:schemeClr>
              </a:solidFill>
              <a:latin typeface="Arial"/>
              <a:ea typeface="Arial" charset="0"/>
              <a:cs typeface="Arial"/>
            </a:endParaRPr>
          </a:p>
          <a:p>
            <a:pPr>
              <a:defRPr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rial"/>
                <a:ea typeface="Arial" charset="0"/>
                <a:cs typeface="Arial" charset="0"/>
              </a:rPr>
              <a:t>Rueda del tiempo</a:t>
            </a:r>
          </a:p>
        </p:txBody>
      </p:sp>
      <p:sp>
        <p:nvSpPr>
          <p:cNvPr id="9" name="Rectangle 8"/>
          <p:cNvSpPr/>
          <p:nvPr/>
        </p:nvSpPr>
        <p:spPr>
          <a:xfrm>
            <a:off x="2179638" y="2644775"/>
            <a:ext cx="241300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79638" y="3162300"/>
            <a:ext cx="241300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79638" y="3759200"/>
            <a:ext cx="241300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27650" name="Content Placeholder 1" descr="shutterstock_2985939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1" b="8711"/>
          <a:stretch>
            <a:fillRect/>
          </a:stretch>
        </p:blipFill>
        <p:spPr/>
      </p:pic>
      <p:pic>
        <p:nvPicPr>
          <p:cNvPr id="27651" name="Picture 3" descr="PPTslide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457200" y="877888"/>
            <a:ext cx="579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COMPRAS AFUERA DE CASA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888" y="2114550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7888" y="2949575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2595563" y="2024063"/>
            <a:ext cx="49403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Deje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su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hijo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ayudar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buscar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cosas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la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tienda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de comestibles.</a:t>
            </a:r>
          </a:p>
          <a:p>
            <a:pPr eaLnBrk="1" hangingPunct="1"/>
            <a:endParaRPr lang="es-ES" sz="1800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una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de las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actividades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nocturnas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su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hijo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unirá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las palabras/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imágenes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alimentos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con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artículos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reales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27656" name="Picture 2" descr="shutterstock_2985939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3819525"/>
            <a:ext cx="3462338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28674" name="Content Placeholder 1" descr="shutterstock_25240377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" b="8774"/>
          <a:stretch>
            <a:fillRect/>
          </a:stretch>
        </p:blipFill>
        <p:spPr/>
      </p:pic>
      <p:pic>
        <p:nvPicPr>
          <p:cNvPr id="28675" name="Picture 3" descr="PPTslide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457200" y="877888"/>
            <a:ext cx="579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ORDEN DE LA LAVANDERÍA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2025" y="2114550"/>
            <a:ext cx="242888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2025" y="3803654"/>
            <a:ext cx="242888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3949700" y="2024063"/>
            <a:ext cx="49403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Haga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que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su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hijo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forme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pilas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con las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prendas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de color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claro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oscuro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 Los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niños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también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pueden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ayudar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juntar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pares de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calcetines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clasificar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todas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las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camisas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pantalones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otras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prendas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eaLnBrk="1" hangingPunct="1"/>
            <a:endParaRPr lang="es-ES" sz="1800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Además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sentirse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útiles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ayuda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niños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sentirse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bien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, lo que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alienta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continuar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deseando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ser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útiles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28680" name="Picture 2" descr="shutterstock_25240377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103438"/>
            <a:ext cx="3048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29698" name="Content Placeholder 1" descr="shutterstock_41752176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/>
      </p:pic>
      <p:pic>
        <p:nvPicPr>
          <p:cNvPr id="29699" name="Picture 3" descr="PPTslide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457200" y="877888"/>
            <a:ext cx="579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PONER LA MESA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888" y="2114550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9702" name="TextBox 8"/>
          <p:cNvSpPr txBox="1">
            <a:spLocks noChangeArrowheads="1"/>
          </p:cNvSpPr>
          <p:nvPr/>
        </p:nvSpPr>
        <p:spPr bwMode="auto">
          <a:xfrm>
            <a:off x="2595563" y="2024063"/>
            <a:ext cx="4940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Los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niños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pueden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ayudar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poner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la mesa.</a:t>
            </a:r>
          </a:p>
        </p:txBody>
      </p:sp>
      <p:pic>
        <p:nvPicPr>
          <p:cNvPr id="29703" name="Picture 2" descr="shutterstock_4175217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7167" r="5901" b="9602"/>
          <a:stretch>
            <a:fillRect/>
          </a:stretch>
        </p:blipFill>
        <p:spPr bwMode="auto">
          <a:xfrm>
            <a:off x="2390775" y="2673350"/>
            <a:ext cx="34639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30722" name="Content Placeholder 1" descr="shutterstock_36023288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pic>
        <p:nvPicPr>
          <p:cNvPr id="30723" name="Picture 3" descr="PPTslide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457200" y="877888"/>
            <a:ext cx="579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RUEDA DEL TIEMPO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114550"/>
            <a:ext cx="242888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0726" name="TextBox 8"/>
          <p:cNvSpPr txBox="1">
            <a:spLocks noChangeArrowheads="1"/>
          </p:cNvSpPr>
          <p:nvPr/>
        </p:nvSpPr>
        <p:spPr bwMode="auto">
          <a:xfrm>
            <a:off x="904875" y="2024063"/>
            <a:ext cx="38608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Haga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una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rueda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del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tiempo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para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usar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todos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días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como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parte de la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rutina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matutina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eaLnBrk="1" hangingPunct="1"/>
            <a:endParaRPr lang="es-ES" sz="1800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Hable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sobre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cómo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está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el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tiempo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ese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día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cómo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afecta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las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actividades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eaLnBrk="1" hangingPunct="1"/>
            <a:endParaRPr lang="es-ES" sz="1800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Pregunte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: “¿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qué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debes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ponerte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? ¿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Qué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tipo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actividades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puedes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hacer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o no?”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3221037"/>
            <a:ext cx="242888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4327524"/>
            <a:ext cx="242888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30729" name="Picture 2" descr="shutterstock_3602328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1889125"/>
            <a:ext cx="362585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31747" name="Picture 3" descr="PPTslide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dirty="0"/>
          </a:p>
        </p:txBody>
      </p:sp>
      <p:pic>
        <p:nvPicPr>
          <p:cNvPr id="32771" name="Picture 4" descr="PPT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5546725" y="2763838"/>
            <a:ext cx="33607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E4294"/>
                </a:solidFill>
                <a:latin typeface="Arial" charset="0"/>
                <a:ea typeface="Arial" charset="0"/>
                <a:cs typeface="Arial" charset="0"/>
              </a:rPr>
              <a:t>¡Gracias!</a:t>
            </a:r>
          </a:p>
          <a:p>
            <a:pPr eaLnBrk="1" hangingPunct="1"/>
            <a:r>
              <a:rPr lang="en-US" dirty="0" err="1">
                <a:latin typeface="Arial" charset="0"/>
                <a:ea typeface="Arial" charset="0"/>
                <a:cs typeface="Arial" charset="0"/>
              </a:rPr>
              <a:t>Graduación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FECHA Y HORA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33794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2" b="12682"/>
          <a:stretch>
            <a:fillRect/>
          </a:stretch>
        </p:blipFill>
        <p:spPr/>
      </p:pic>
      <p:pic>
        <p:nvPicPr>
          <p:cNvPr id="33795" name="Picture 5" descr="PPTslid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8"/>
          <p:cNvSpPr txBox="1">
            <a:spLocks noChangeArrowheads="1"/>
          </p:cNvSpPr>
          <p:nvPr/>
        </p:nvSpPr>
        <p:spPr bwMode="auto">
          <a:xfrm>
            <a:off x="5546725" y="2763838"/>
            <a:ext cx="33607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E4294"/>
                </a:solidFill>
                <a:latin typeface="Arial" charset="0"/>
                <a:ea typeface="Arial" charset="0"/>
                <a:cs typeface="Arial" charset="0"/>
              </a:rPr>
              <a:t>ENCABEZADO DE SECCIÓN</a:t>
            </a:r>
          </a:p>
          <a:p>
            <a:pPr eaLnBrk="1" hangingPunct="1"/>
            <a:r>
              <a:rPr lang="en-US" dirty="0" err="1">
                <a:latin typeface="Arial" charset="0"/>
                <a:ea typeface="Arial" charset="0"/>
                <a:cs typeface="Arial" charset="0"/>
              </a:rPr>
              <a:t>Estilo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de entrada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15362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2" b="12682"/>
          <a:stretch>
            <a:fillRect/>
          </a:stretch>
        </p:blipFill>
        <p:spPr/>
      </p:pic>
      <p:pic>
        <p:nvPicPr>
          <p:cNvPr id="15363" name="Picture 5" descr="PPTslid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5546725" y="2763838"/>
            <a:ext cx="33607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err="1" smtClean="0">
                <a:solidFill>
                  <a:srgbClr val="0E4294"/>
                </a:solidFill>
                <a:latin typeface="Arial" charset="0"/>
                <a:ea typeface="Arial" charset="0"/>
                <a:cs typeface="Arial" charset="0"/>
              </a:rPr>
              <a:t>Encuesta</a:t>
            </a:r>
            <a:endParaRPr lang="en-US" sz="3200" dirty="0" smtClean="0">
              <a:solidFill>
                <a:srgbClr val="0E4294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3200" dirty="0" smtClean="0">
                <a:solidFill>
                  <a:srgbClr val="0E4294"/>
                </a:solidFill>
                <a:latin typeface="Arial" charset="0"/>
                <a:ea typeface="Arial" charset="0"/>
                <a:cs typeface="Arial" charset="0"/>
              </a:rPr>
              <a:t>(Pre-survey)</a:t>
            </a:r>
            <a:endParaRPr lang="en-US" sz="3200" dirty="0">
              <a:solidFill>
                <a:srgbClr val="0E429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dirty="0"/>
          </a:p>
        </p:txBody>
      </p:sp>
      <p:pic>
        <p:nvPicPr>
          <p:cNvPr id="34819" name="Picture 4" descr="PPT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5546725" y="2763838"/>
            <a:ext cx="33607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E4294"/>
                </a:solidFill>
                <a:latin typeface="Arial" charset="0"/>
                <a:ea typeface="Arial" charset="0"/>
                <a:cs typeface="Arial" charset="0"/>
              </a:rPr>
              <a:t>ENCABEZADO DE SECCIÓN</a:t>
            </a:r>
          </a:p>
          <a:p>
            <a:pPr eaLnBrk="1" hangingPunct="1"/>
            <a:r>
              <a:rPr lang="en-US" dirty="0" err="1">
                <a:latin typeface="Arial" charset="0"/>
                <a:ea typeface="Arial" charset="0"/>
                <a:cs typeface="Arial" charset="0"/>
              </a:rPr>
              <a:t>Estilo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de entrada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35843" name="Picture 3" descr="PPT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5546725" y="2763838"/>
            <a:ext cx="33607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E4294"/>
                </a:solidFill>
                <a:latin typeface="Arial" charset="0"/>
                <a:ea typeface="Arial" charset="0"/>
                <a:cs typeface="Arial" charset="0"/>
              </a:rPr>
              <a:t>ENCABEZADO DE SECCIÓN</a:t>
            </a:r>
          </a:p>
          <a:p>
            <a:pPr eaLnBrk="1" hangingPunct="1"/>
            <a:r>
              <a:rPr lang="en-US" dirty="0" err="1">
                <a:latin typeface="Arial" charset="0"/>
                <a:ea typeface="Arial" charset="0"/>
                <a:cs typeface="Arial" charset="0"/>
              </a:rPr>
              <a:t>Estilo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de entrada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36867" name="Picture 3" descr="PPT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5546725" y="2763838"/>
            <a:ext cx="33607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E4294"/>
                </a:solidFill>
                <a:latin typeface="Arial" charset="0"/>
                <a:ea typeface="Arial" charset="0"/>
                <a:cs typeface="Arial" charset="0"/>
              </a:rPr>
              <a:t>ENCABEZADO DE SECCIÓN</a:t>
            </a:r>
          </a:p>
          <a:p>
            <a:pPr eaLnBrk="1" hangingPunct="1"/>
            <a:r>
              <a:rPr lang="en-US" dirty="0" err="1">
                <a:latin typeface="Arial" charset="0"/>
                <a:ea typeface="Arial" charset="0"/>
                <a:cs typeface="Arial" charset="0"/>
              </a:rPr>
              <a:t>Estilo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de entrada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789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37891" name="Picture 5" descr="PPT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5546725" y="2763838"/>
            <a:ext cx="33607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E4294"/>
                </a:solidFill>
                <a:latin typeface="Arial" charset="0"/>
                <a:ea typeface="Arial" charset="0"/>
                <a:cs typeface="Arial" charset="0"/>
              </a:rPr>
              <a:t>ENCABEZADO DE SECCIÓN</a:t>
            </a:r>
          </a:p>
          <a:p>
            <a:pPr eaLnBrk="1" hangingPunct="1"/>
            <a:r>
              <a:rPr lang="en-US" dirty="0" err="1">
                <a:latin typeface="Arial" charset="0"/>
                <a:ea typeface="Arial" charset="0"/>
                <a:cs typeface="Arial" charset="0"/>
              </a:rPr>
              <a:t>Estilo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de entrada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38915" name="Picture 3" descr="PPT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457200" y="781903"/>
            <a:ext cx="5799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 TÍTULO DE LA DIAPOSITIVA VA AQUÍ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888" y="2082800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7888" y="3192463"/>
            <a:ext cx="242887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7888" y="3748088"/>
            <a:ext cx="242887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5563" y="2024063"/>
            <a:ext cx="49403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Estilo de copia de viñeta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+mn-ea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Estilo de copia de viñeta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+mn-ea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Estilo de copia de viñeta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+mn-ea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Estilo de copia de viñeta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7888" y="2636838"/>
            <a:ext cx="242887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39939" name="Picture 3" descr="PPTslide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31938" y="2892425"/>
            <a:ext cx="49387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Abrir diapositiva de copia/diseño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16387" name="Picture 3" descr="PPT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457199" y="679450"/>
            <a:ext cx="59293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 FINAL DE ESTA SESIÓN, LOS PARTICIPANTES SERÁN CAPACES DE: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888" y="2082800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5563" y="2024063"/>
            <a:ext cx="49403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dirty="0">
                <a:solidFill>
                  <a:srgbClr val="7F7F7F"/>
                </a:solidFill>
                <a:latin typeface="Arial"/>
                <a:ea typeface="Arial" charset="0"/>
                <a:cs typeface="Arial" charset="0"/>
              </a:rPr>
              <a:t>Identificar dos maneras en las que el aprendizaje puede presentarse en las rutinas diarias.</a:t>
            </a:r>
          </a:p>
          <a:p>
            <a:pPr>
              <a:buClr>
                <a:schemeClr val="tx1"/>
              </a:buClr>
              <a:defRPr/>
            </a:pPr>
            <a:endParaRPr lang="es-ES" dirty="0">
              <a:solidFill>
                <a:srgbClr val="7F7F7F"/>
              </a:solidFill>
              <a:latin typeface="Arial"/>
              <a:ea typeface="Arial" charset="0"/>
              <a:cs typeface="Arial"/>
            </a:endParaRPr>
          </a:p>
          <a:p>
            <a:pPr>
              <a:buClr>
                <a:schemeClr val="tx1"/>
              </a:buClr>
              <a:defRPr/>
            </a:pPr>
            <a:r>
              <a:rPr lang="en-US" dirty="0">
                <a:solidFill>
                  <a:srgbClr val="7F7F7F"/>
                </a:solidFill>
                <a:latin typeface="Arial"/>
                <a:ea typeface="Arial" charset="0"/>
                <a:cs typeface="Arial" charset="0"/>
              </a:rPr>
              <a:t>Demostrar dos maneras específicas de ayudar a los niños a aprender sobre la marcha.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7F7F7F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7F7F7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7888" y="3025775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17410" name="Content Placeholder 1" descr="shutterstock_18318863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" b="8774"/>
          <a:stretch>
            <a:fillRect/>
          </a:stretch>
        </p:blipFill>
        <p:spPr/>
      </p:pic>
      <p:pic>
        <p:nvPicPr>
          <p:cNvPr id="17411" name="Picture 3" descr="PPTslide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457200" y="755650"/>
            <a:ext cx="57991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LAS OPORTUNIDADES DE APRENDIZAJE 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ESTÁN EN TODAS PARTES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888" y="2082800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7888" y="3413125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5563" y="1958975"/>
            <a:ext cx="49403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7F7F7F"/>
                </a:solidFill>
                <a:latin typeface="Arial"/>
                <a:ea typeface="Arial" charset="0"/>
                <a:cs typeface="Arial" charset="0"/>
              </a:rPr>
              <a:t>Una de las mejores cosas sobre los niños y una idea clave de Born Learning es que 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  <a:latin typeface="Arial"/>
                <a:ea typeface="Arial" charset="0"/>
                <a:cs typeface="Arial" charset="0"/>
              </a:rPr>
              <a:t>el aprendizaje ocurre en todo lo que nos rodea.</a:t>
            </a:r>
          </a:p>
          <a:p>
            <a:pPr>
              <a:defRPr/>
            </a:pPr>
            <a:endParaRPr lang="es-ES" dirty="0">
              <a:solidFill>
                <a:srgbClr val="7F7F7F"/>
              </a:solidFill>
              <a:latin typeface="Arial"/>
              <a:ea typeface="Arial" charset="0"/>
              <a:cs typeface="Arial"/>
            </a:endParaRP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  <a:latin typeface="Arial"/>
                <a:ea typeface="Arial" charset="0"/>
                <a:cs typeface="Arial" charset="0"/>
              </a:rPr>
              <a:t>¡No se requieren herramientas especiales!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7F7F7F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7F7F7F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7416" name="Picture 2" descr="shutterstock_1831886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3898899"/>
            <a:ext cx="30480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18434" name="Content Placeholder 1" descr="shutterstock_33681526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" b="8774"/>
          <a:stretch>
            <a:fillRect/>
          </a:stretch>
        </p:blipFill>
        <p:spPr/>
      </p:pic>
      <p:pic>
        <p:nvPicPr>
          <p:cNvPr id="18435" name="Picture 3" descr="PPTslide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457200" y="877888"/>
            <a:ext cx="579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APRENDIZAJE SOBRE LA MARCHA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888" y="2082800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7888" y="3192463"/>
            <a:ext cx="242887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5563" y="2024063"/>
            <a:ext cx="49403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 el hogar: Lavandería, preparación de comidas, hora de dormir.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+mn-ea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+mn-ea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Lugares públicos: Tiendas, parques, biblioteca.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+mn-ea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+mn-ea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Viaje: En el auto, autobús, caminando o andando en bicicleta.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7888" y="2636838"/>
            <a:ext cx="242887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18441" name="Picture 2" descr="shutterstock_3368152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9" y="4332387"/>
            <a:ext cx="3328988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19459" name="Picture 3" descr="PPT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57200" y="877888"/>
            <a:ext cx="579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RECUERDE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888" y="1920141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7888" y="3599993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7888" y="4453274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2595563" y="1838385"/>
            <a:ext cx="49403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Pasar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una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actividad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a la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otra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puede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ser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un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desafío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para un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niño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Hable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sobre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lo que se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hará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continuación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, para que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niños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puedan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saber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qué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esperar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desarrollar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habilidades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comunicación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eaLnBrk="1" hangingPunct="1"/>
            <a:endParaRPr lang="es-ES" sz="1800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Permita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niños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practicar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habilidades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autoayuda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eaLnBrk="1" hangingPunct="1"/>
            <a:endParaRPr lang="es-ES" sz="1800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Hable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con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niños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sobre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lo que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hace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durante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el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día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eaLnBrk="1" hangingPunct="1"/>
            <a:endParaRPr lang="es-ES" sz="1800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Lea las palabras que lo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rodean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eaLnBrk="1" hangingPunct="1"/>
            <a:endParaRPr lang="es-ES" sz="1800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Los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niños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necesitan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tiempo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para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explorar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así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como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rutinas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consistentes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47888" y="5185111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7888" y="5751850"/>
            <a:ext cx="242887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20482" name="Content Placeholder 1" descr="shutterstock_34321285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r="3548"/>
          <a:stretch>
            <a:fillRect/>
          </a:stretch>
        </p:blipFill>
        <p:spPr/>
      </p:pic>
      <p:pic>
        <p:nvPicPr>
          <p:cNvPr id="20483" name="Picture 3" descr="PPTslide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457200" y="877888"/>
            <a:ext cx="579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RUTINAS MATUTINAS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57338" y="2160587"/>
            <a:ext cx="242888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7338" y="3999708"/>
            <a:ext cx="242888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2014538" y="2005013"/>
            <a:ext cx="60579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La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rutina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matutina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les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permite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niños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prepararse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para el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día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aprender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sobre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la hora y el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clima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practicar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habilidades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autoayuda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eaLnBrk="1" hangingPunct="1"/>
            <a:endParaRPr lang="es-ES" sz="1800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Use un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calendario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para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ayudar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su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hijo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aprender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actividades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predecibles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eaLnBrk="1" hangingPunct="1"/>
            <a:endParaRPr lang="es-ES" sz="1800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La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rutina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puede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enseñar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organización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elecciones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eaLnBrk="1" hangingPunct="1"/>
            <a:endParaRPr lang="es-ES" sz="1800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¿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Cuáles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son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algunas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de las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oportunidades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para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practicar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habilidades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autoayuda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autocuidado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la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mañana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eaLnBrk="1" hangingPunct="1"/>
            <a:endParaRPr lang="es-ES" sz="1800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Permita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niños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alcanzar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el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éxito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 Deles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tiempo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para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practicar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57338" y="4695032"/>
            <a:ext cx="242887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7338" y="5511800"/>
            <a:ext cx="242888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57338" y="3182939"/>
            <a:ext cx="242888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21507" name="Picture 3" descr="PPT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457200" y="877888"/>
            <a:ext cx="579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DESPUÉS DEL TRABAJO/LA ESCUELA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249" y="1865312"/>
            <a:ext cx="242887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9249" y="2728912"/>
            <a:ext cx="242887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9249" y="3508374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2114550" y="1789113"/>
            <a:ext cx="614362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Prepare 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niños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para el resto del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día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    ¿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Qué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pasará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ahora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eaLnBrk="1" hangingPunct="1"/>
            <a:endParaRPr lang="es-ES" sz="1800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Hable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con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niños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mientras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se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encuentran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“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fuera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su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casa”.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Esto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desarrolla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vocabulario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y la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relación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con el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niño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eaLnBrk="1" hangingPunct="1"/>
            <a:endParaRPr lang="es-ES" sz="1800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Aprenda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a “leer” 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su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hijo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 ¿A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qué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hora del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día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/la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rutina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es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mejor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hacerlos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participar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? </a:t>
            </a:r>
          </a:p>
          <a:p>
            <a:pPr eaLnBrk="1" hangingPunct="1"/>
            <a:endParaRPr lang="es-ES" sz="1800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Deles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tiempo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para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descansar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eaLnBrk="1" hangingPunct="1"/>
            <a:endParaRPr lang="es-ES" sz="1800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Haga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preguntas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específicas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sobre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el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día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su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hijo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eaLnBrk="1" hangingPunct="1"/>
            <a:endParaRPr lang="es-ES" sz="1800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Haga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participar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niños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actividades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que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ya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esté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realizando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como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poner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la mesa o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cocinar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   </a:t>
            </a:r>
          </a:p>
          <a:p>
            <a:pPr eaLnBrk="1" hangingPunct="1"/>
            <a:endParaRPr lang="es-ES" sz="1800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s-ES" sz="1800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s-ES" sz="1800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9249" y="4310061"/>
            <a:ext cx="242887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9249" y="4900612"/>
            <a:ext cx="242887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19249" y="5476874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22531" name="Picture 3" descr="PPT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457200" y="877888"/>
            <a:ext cx="579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HORA DE DORMIR</a:t>
            </a:r>
          </a:p>
        </p:txBody>
      </p:sp>
      <p:sp>
        <p:nvSpPr>
          <p:cNvPr id="6" name="Rectangle 5"/>
          <p:cNvSpPr/>
          <p:nvPr/>
        </p:nvSpPr>
        <p:spPr>
          <a:xfrm>
            <a:off x="1576388" y="1943100"/>
            <a:ext cx="242887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6388" y="3049587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76388" y="3802060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2133600" y="1779687"/>
            <a:ext cx="546735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Recuerde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la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cantidad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de horas de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sueño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necesarias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para la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edad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su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hijo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planifique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con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anticipación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dejarlo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dormir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lo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suficiente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  </a:t>
            </a:r>
          </a:p>
          <a:p>
            <a:pPr eaLnBrk="1" hangingPunct="1"/>
            <a:endParaRPr lang="es-ES" sz="1800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Una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rutina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consistente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ayuda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con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problemas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para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dormir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eaLnBrk="1" hangingPunct="1"/>
            <a:endParaRPr lang="es-ES" sz="1800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Evite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dar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demasiadas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instrucciones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a la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vez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  </a:t>
            </a:r>
          </a:p>
          <a:p>
            <a:pPr eaLnBrk="1" hangingPunct="1"/>
            <a:endParaRPr lang="es-ES" sz="1800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Demuestre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ayude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con las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habilidades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autocuidado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como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cepillarse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dientes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lavarse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las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manos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Usted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es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el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mejor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maestro de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su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hijo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eaLnBrk="1" hangingPunct="1"/>
            <a:endParaRPr lang="es-ES" sz="1800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Leer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una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historia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a la hora de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ir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dormir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es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relajante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 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Diga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con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claridad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la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cantidad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libros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que le </a:t>
            </a:r>
            <a:r>
              <a:rPr lang="en-US" sz="1800" dirty="0" err="1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leerá</a:t>
            </a:r>
            <a:r>
              <a:rPr lang="en-US" sz="18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.  </a:t>
            </a:r>
          </a:p>
          <a:p>
            <a:pPr eaLnBrk="1" hangingPunct="1"/>
            <a:endParaRPr lang="es-ES" sz="1800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s-ES" sz="1800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76388" y="4373562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1576388" y="5554662"/>
            <a:ext cx="242887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WBL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762</Words>
  <Application>Microsoft Macintosh PowerPoint</Application>
  <PresentationFormat>On-screen Show (4:3)</PresentationFormat>
  <Paragraphs>116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ＭＳ Ｐゴシック</vt:lpstr>
      <vt:lpstr>Arial</vt:lpstr>
      <vt:lpstr>UWBLA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Brock</dc:creator>
  <cp:lastModifiedBy>Mariana Florit</cp:lastModifiedBy>
  <cp:revision>17</cp:revision>
  <dcterms:created xsi:type="dcterms:W3CDTF">2015-04-21T19:52:07Z</dcterms:created>
  <dcterms:modified xsi:type="dcterms:W3CDTF">2017-01-17T22:47:15Z</dcterms:modified>
</cp:coreProperties>
</file>