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6" r:id="rId3"/>
    <p:sldId id="269" r:id="rId4"/>
    <p:sldId id="267" r:id="rId5"/>
    <p:sldId id="291" r:id="rId6"/>
    <p:sldId id="271" r:id="rId7"/>
    <p:sldId id="289" r:id="rId8"/>
    <p:sldId id="272" r:id="rId9"/>
    <p:sldId id="273" r:id="rId10"/>
    <p:sldId id="276" r:id="rId11"/>
    <p:sldId id="277" r:id="rId12"/>
    <p:sldId id="278" r:id="rId13"/>
    <p:sldId id="279" r:id="rId14"/>
    <p:sldId id="280" r:id="rId15"/>
    <p:sldId id="282" r:id="rId16"/>
    <p:sldId id="284" r:id="rId17"/>
    <p:sldId id="265" r:id="rId18"/>
    <p:sldId id="257" r:id="rId19"/>
    <p:sldId id="290" r:id="rId20"/>
    <p:sldId id="286" r:id="rId21"/>
    <p:sldId id="287" r:id="rId22"/>
    <p:sldId id="260" r:id="rId23"/>
    <p:sldId id="261" r:id="rId24"/>
    <p:sldId id="262" r:id="rId25"/>
    <p:sldId id="288" r:id="rId26"/>
    <p:sldId id="263" r:id="rId27"/>
    <p:sldId id="26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343"/>
    <a:srgbClr val="0E4294"/>
    <a:srgbClr val="0D04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0" d="100"/>
          <a:sy n="110" d="100"/>
        </p:scale>
        <p:origin x="-904"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67AE1-8505-6644-A425-DE58633F24CE}" type="datetimeFigureOut">
              <a:rPr lang="en-US" smtClean="0"/>
              <a:t>7/18/16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179EF-493E-F747-85B6-B10E55A685E5}" type="slidenum">
              <a:rPr lang="en-US" smtClean="0"/>
              <a:t>‹#›</a:t>
            </a:fld>
            <a:endParaRPr lang="en-US"/>
          </a:p>
        </p:txBody>
      </p:sp>
    </p:spTree>
    <p:extLst>
      <p:ext uri="{BB962C8B-B14F-4D97-AF65-F5344CB8AC3E}">
        <p14:creationId xmlns:p14="http://schemas.microsoft.com/office/powerpoint/2010/main" val="910740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kidsnow.ky.gov/School%20Readiness/Pages/default.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Have numerous everyday items available for participants to choose from.  I used items from a junk drawer at my house. Here are some examples: pencil eraser, mirror, rubber band, flower, small </a:t>
            </a:r>
            <a:r>
              <a:rPr lang="en-US" dirty="0" err="1" smtClean="0">
                <a:latin typeface="Calibri" charset="0"/>
              </a:rPr>
              <a:t>lightbulb</a:t>
            </a:r>
            <a:r>
              <a:rPr lang="en-US" dirty="0" smtClean="0">
                <a:latin typeface="Calibri" charset="0"/>
              </a:rPr>
              <a:t>, outlet cover, key.  Ask for volunteers to share with the group.</a:t>
            </a:r>
          </a:p>
          <a:p>
            <a:endParaRPr lang="en-US" dirty="0"/>
          </a:p>
        </p:txBody>
      </p:sp>
      <p:sp>
        <p:nvSpPr>
          <p:cNvPr id="4" name="Slide Number Placeholder 3"/>
          <p:cNvSpPr>
            <a:spLocks noGrp="1"/>
          </p:cNvSpPr>
          <p:nvPr>
            <p:ph type="sldNum" sz="quarter" idx="10"/>
          </p:nvPr>
        </p:nvSpPr>
        <p:spPr/>
        <p:txBody>
          <a:bodyPr/>
          <a:lstStyle/>
          <a:p>
            <a:fld id="{7F4179EF-493E-F747-85B6-B10E55A685E5}" type="slidenum">
              <a:rPr lang="en-US" smtClean="0"/>
              <a:t>6</a:t>
            </a:fld>
            <a:endParaRPr lang="en-US"/>
          </a:p>
        </p:txBody>
      </p:sp>
    </p:spTree>
    <p:extLst>
      <p:ext uri="{BB962C8B-B14F-4D97-AF65-F5344CB8AC3E}">
        <p14:creationId xmlns:p14="http://schemas.microsoft.com/office/powerpoint/2010/main" val="181459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If these points are not applicable in how your state defines</a:t>
            </a:r>
            <a:r>
              <a:rPr lang="en-US" baseline="0" dirty="0" smtClean="0"/>
              <a:t> school readiness, remove and replace with more appropriate content</a:t>
            </a:r>
            <a:r>
              <a:rPr lang="en-US" baseline="0" dirty="0" smtClean="0"/>
              <a:t>.</a:t>
            </a:r>
          </a:p>
          <a:p>
            <a:endParaRPr lang="en-US" baseline="0" dirty="0" smtClean="0"/>
          </a:p>
          <a:p>
            <a:r>
              <a:rPr lang="en-US" sz="1200" dirty="0" smtClean="0">
                <a:solidFill>
                  <a:srgbClr val="7F7F7F"/>
                </a:solidFill>
                <a:latin typeface="Arial"/>
                <a:cs typeface="Arial"/>
              </a:rPr>
              <a:t>The skills listed in the diagram above are helpful for children to know before entering Kindergarten. The indicators included represent the hopes and aspirations for incoming students, not the expectations. Kentucky recognizes that children develop and learn at different rates and times. Not every child will master all of the skills and behaviors listed above prior to Kindergarten. These skills and behaviors are NOT USED to determine school eligibility. In Kentucky, all children who meet the legal age requirement are entitled to enter public school. </a:t>
            </a:r>
          </a:p>
          <a:p>
            <a:endParaRPr lang="en-US" sz="1200" dirty="0" smtClean="0">
              <a:solidFill>
                <a:srgbClr val="7F7F7F"/>
              </a:solidFill>
              <a:latin typeface="Arial"/>
              <a:cs typeface="Arial"/>
            </a:endParaRPr>
          </a:p>
          <a:p>
            <a:r>
              <a:rPr lang="en-US" sz="1200" dirty="0" smtClean="0">
                <a:solidFill>
                  <a:srgbClr val="7F7F7F"/>
                </a:solidFill>
                <a:latin typeface="Arial"/>
                <a:cs typeface="Arial"/>
              </a:rPr>
              <a:t>Families, early care and education providers, schools and community partners must work together to provide developmental experiences that promote growth and learning, to ensure that all children enter school eager and excited to learn. The purpose of this definition is to give parents, child care and preschool, and communities an overview of the expectations of schools for incoming students and to help families and communities prepare children for school. In addition, a readiness profile provides teachers, child care providers, and parents a tool to better inform them on the specific strengths and needs of each individual child. </a:t>
            </a:r>
          </a:p>
          <a:p>
            <a:endParaRPr lang="en-US" sz="1200" dirty="0" smtClean="0">
              <a:solidFill>
                <a:srgbClr val="7F7F7F"/>
              </a:solidFill>
              <a:latin typeface="Arial"/>
              <a:cs typeface="Arial"/>
            </a:endParaRPr>
          </a:p>
          <a:p>
            <a:r>
              <a:rPr lang="en-US" sz="1200" dirty="0" smtClean="0">
                <a:solidFill>
                  <a:srgbClr val="7F7F7F"/>
                </a:solidFill>
                <a:latin typeface="Arial"/>
                <a:cs typeface="Arial"/>
              </a:rPr>
              <a:t>Partners involved in creating this document include the Governor’s Office of Early Childhood, the Kentucky Department of Education, the Governor’s Task Force on Early Childhood Development and Education, the Cabinet for Health and Family Services and the Kentucky Head Start Association. Special thanks to Jefferson County Public Schools for the development of the graphic. </a:t>
            </a:r>
          </a:p>
          <a:p>
            <a:endParaRPr lang="en-US" sz="1200" dirty="0" smtClean="0">
              <a:solidFill>
                <a:srgbClr val="7F7F7F"/>
              </a:solidFill>
              <a:latin typeface="Arial"/>
              <a:cs typeface="Arial"/>
            </a:endParaRPr>
          </a:p>
          <a:p>
            <a:r>
              <a:rPr lang="en-US" sz="1200" dirty="0" smtClean="0">
                <a:solidFill>
                  <a:srgbClr val="7F7F7F"/>
                </a:solidFill>
                <a:latin typeface="Arial"/>
                <a:cs typeface="Arial"/>
              </a:rPr>
              <a:t>Source: </a:t>
            </a:r>
            <a:r>
              <a:rPr lang="en-US" sz="1200" dirty="0" smtClean="0">
                <a:solidFill>
                  <a:srgbClr val="7F7F7F"/>
                </a:solidFill>
                <a:latin typeface="Arial"/>
                <a:cs typeface="Arial"/>
                <a:hlinkClick r:id="rId3"/>
              </a:rPr>
              <a:t>http://kidsnow.ky.gov/School%20Readiness/Pages/default.aspx</a:t>
            </a:r>
            <a:r>
              <a:rPr lang="en-US" sz="1200" dirty="0" smtClean="0">
                <a:solidFill>
                  <a:srgbClr val="7F7F7F"/>
                </a:solidFill>
                <a:latin typeface="Arial"/>
                <a:cs typeface="Arial"/>
              </a:rPr>
              <a:t> </a:t>
            </a:r>
          </a:p>
          <a:p>
            <a:endParaRPr lang="en-US" sz="1200" dirty="0" smtClean="0">
              <a:solidFill>
                <a:srgbClr val="7F7F7F"/>
              </a:solidFill>
              <a:latin typeface="Arial"/>
              <a:cs typeface="Arial"/>
            </a:endParaRPr>
          </a:p>
          <a:p>
            <a:endParaRPr lang="en-US" sz="1200" dirty="0" smtClean="0">
              <a:solidFill>
                <a:srgbClr val="7F7F7F"/>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7F4179EF-493E-F747-85B6-B10E55A685E5}" type="slidenum">
              <a:rPr lang="en-US" smtClean="0"/>
              <a:t>9</a:t>
            </a:fld>
            <a:endParaRPr lang="en-US"/>
          </a:p>
        </p:txBody>
      </p:sp>
    </p:spTree>
    <p:extLst>
      <p:ext uri="{BB962C8B-B14F-4D97-AF65-F5344CB8AC3E}">
        <p14:creationId xmlns:p14="http://schemas.microsoft.com/office/powerpoint/2010/main" val="23989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314A68F-0EE2-0A44-A03D-5FB84D5D8664}" type="slidenum">
              <a:rPr lang="en-US" sz="1200"/>
              <a:pPr eaLnBrk="1" hangingPunct="1"/>
              <a:t>20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50152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74498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9631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15390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C7DC4-73B6-B642-9B2D-CCA014F6E3C7}"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4050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C7DC4-73B6-B642-9B2D-CCA014F6E3C7}"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80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C7DC4-73B6-B642-9B2D-CCA014F6E3C7}" type="datetimeFigureOut">
              <a:rPr lang="en-US" smtClean="0"/>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604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C7DC4-73B6-B642-9B2D-CCA014F6E3C7}"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13223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C7DC4-73B6-B642-9B2D-CCA014F6E3C7}" type="datetimeFigureOut">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0630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59306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407709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C7DC4-73B6-B642-9B2D-CCA014F6E3C7}"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D65E-36D6-994D-BCEF-50A55EFED401}" type="slidenum">
              <a:rPr lang="en-US" smtClean="0"/>
              <a:t>‹#›</a:t>
            </a:fld>
            <a:endParaRPr lang="en-US"/>
          </a:p>
        </p:txBody>
      </p:sp>
    </p:spTree>
    <p:extLst>
      <p:ext uri="{BB962C8B-B14F-4D97-AF65-F5344CB8AC3E}">
        <p14:creationId xmlns:p14="http://schemas.microsoft.com/office/powerpoint/2010/main" val="402011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youtube.com/watch?v=_duPYD6kPEA&amp;index=2&amp;list=PL51518A9F2678A60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kidsnow.ky.gov/engaging-families/Pages/Parent-Guides.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kidsnow.ky.gov/School%20Readiness/Pages/default.aspx"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PPT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33444" y="2857598"/>
            <a:ext cx="8674777" cy="2308324"/>
          </a:xfrm>
          <a:prstGeom prst="rect">
            <a:avLst/>
          </a:prstGeom>
          <a:noFill/>
        </p:spPr>
        <p:txBody>
          <a:bodyPr wrap="square" rtlCol="0">
            <a:spAutoFit/>
          </a:bodyPr>
          <a:lstStyle/>
          <a:p>
            <a:pPr algn="ctr"/>
            <a:r>
              <a:rPr lang="en-US" sz="4800" dirty="0" smtClean="0">
                <a:solidFill>
                  <a:srgbClr val="0E4294"/>
                </a:solidFill>
                <a:latin typeface="TradeGothic CondEighteen"/>
                <a:cs typeface="TradeGothic CondEighteen"/>
              </a:rPr>
              <a:t>United Way</a:t>
            </a:r>
          </a:p>
          <a:p>
            <a:pPr algn="ctr"/>
            <a:r>
              <a:rPr lang="en-US" sz="4800" dirty="0" smtClean="0">
                <a:solidFill>
                  <a:srgbClr val="0E4294"/>
                </a:solidFill>
                <a:latin typeface="TradeGothic CondEighteen"/>
                <a:cs typeface="TradeGothic CondEighteen"/>
              </a:rPr>
              <a:t>Born Learning Academy</a:t>
            </a:r>
          </a:p>
          <a:p>
            <a:pPr algn="ctr"/>
            <a:r>
              <a:rPr lang="en-US" sz="4800" dirty="0" smtClean="0">
                <a:solidFill>
                  <a:srgbClr val="0E4294"/>
                </a:solidFill>
                <a:latin typeface="TradeGothic CondEighteen"/>
                <a:cs typeface="TradeGothic CondEighteen"/>
              </a:rPr>
              <a:t>Workshop 1</a:t>
            </a:r>
            <a:endParaRPr lang="en-US" sz="4800" dirty="0">
              <a:solidFill>
                <a:srgbClr val="0E4294"/>
              </a:solidFill>
              <a:latin typeface="TradeGothic CondEighteen"/>
              <a:cs typeface="TradeGothic CondEighteen"/>
            </a:endParaRPr>
          </a:p>
        </p:txBody>
      </p:sp>
    </p:spTree>
    <p:extLst>
      <p:ext uri="{BB962C8B-B14F-4D97-AF65-F5344CB8AC3E}">
        <p14:creationId xmlns:p14="http://schemas.microsoft.com/office/powerpoint/2010/main" val="318057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WHAT IS EARLY LEARNING?</a:t>
            </a:r>
            <a:endParaRPr lang="en-US" sz="2400" dirty="0">
              <a:solidFill>
                <a:schemeClr val="bg1"/>
              </a:solidFill>
              <a:latin typeface="TradeGothic CondEighteen"/>
              <a:cs typeface="TradeGothic CondEighteen"/>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431822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47690" y="485040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3416320"/>
          </a:xfrm>
          <a:prstGeom prst="rect">
            <a:avLst/>
          </a:prstGeom>
          <a:noFill/>
        </p:spPr>
        <p:txBody>
          <a:bodyPr wrap="square" numCol="1" rtlCol="0">
            <a:spAutoFit/>
          </a:bodyPr>
          <a:lstStyle/>
          <a:p>
            <a:pPr marL="0" lvl="2">
              <a:buClr>
                <a:schemeClr val="tx1"/>
              </a:buClr>
              <a:defRPr/>
            </a:pPr>
            <a:r>
              <a:rPr lang="en-US" altLang="en-US" dirty="0">
                <a:solidFill>
                  <a:schemeClr val="bg1">
                    <a:lumMod val="50000"/>
                  </a:schemeClr>
                </a:solidFill>
                <a:latin typeface="Arial"/>
                <a:cs typeface="Arial"/>
                <a:sym typeface="KG Second Chances Solid" charset="0"/>
              </a:rPr>
              <a:t>Children are born learning and are learning even BEFORE birth.</a:t>
            </a:r>
          </a:p>
          <a:p>
            <a:pPr marL="0" lvl="2">
              <a:buClr>
                <a:schemeClr val="tx1"/>
              </a:buClr>
              <a:defRPr/>
            </a:pPr>
            <a:endParaRPr lang="en-US" altLang="en-US" dirty="0" smtClean="0">
              <a:solidFill>
                <a:schemeClr val="bg1">
                  <a:lumMod val="50000"/>
                </a:schemeClr>
              </a:solidFill>
              <a:latin typeface="Arial"/>
              <a:cs typeface="Arial"/>
              <a:sym typeface="KG Second Chances Solid" charset="0"/>
            </a:endParaRPr>
          </a:p>
          <a:p>
            <a:pPr marL="0" lvl="2">
              <a:buClr>
                <a:schemeClr val="tx1"/>
              </a:buClr>
              <a:defRPr/>
            </a:pPr>
            <a:r>
              <a:rPr lang="en-US" altLang="en-US" dirty="0" smtClean="0">
                <a:solidFill>
                  <a:schemeClr val="bg1">
                    <a:lumMod val="50000"/>
                  </a:schemeClr>
                </a:solidFill>
                <a:latin typeface="Arial"/>
                <a:cs typeface="Arial"/>
                <a:sym typeface="KG Second Chances Solid" charset="0"/>
              </a:rPr>
              <a:t>Children </a:t>
            </a:r>
            <a:r>
              <a:rPr lang="en-US" altLang="en-US" dirty="0">
                <a:solidFill>
                  <a:schemeClr val="bg1">
                    <a:lumMod val="50000"/>
                  </a:schemeClr>
                </a:solidFill>
                <a:latin typeface="Arial"/>
                <a:cs typeface="Arial"/>
                <a:sym typeface="KG Second Chances Solid" charset="0"/>
              </a:rPr>
              <a:t>are active learners</a:t>
            </a:r>
            <a:r>
              <a:rPr lang="en-US" altLang="en-US" dirty="0" smtClean="0">
                <a:solidFill>
                  <a:schemeClr val="bg1">
                    <a:lumMod val="50000"/>
                  </a:schemeClr>
                </a:solidFill>
                <a:latin typeface="Arial"/>
                <a:cs typeface="Arial"/>
                <a:sym typeface="KG Second Chances Solid" charset="0"/>
              </a:rPr>
              <a:t>.</a:t>
            </a:r>
          </a:p>
          <a:p>
            <a:pPr marL="1747838" lvl="2">
              <a:buClr>
                <a:schemeClr val="tx1"/>
              </a:buClr>
              <a:defRPr/>
            </a:pPr>
            <a:endParaRPr lang="en-US" altLang="en-US" dirty="0">
              <a:solidFill>
                <a:schemeClr val="bg1">
                  <a:lumMod val="50000"/>
                </a:schemeClr>
              </a:solidFill>
              <a:latin typeface="Arial"/>
              <a:cs typeface="Arial"/>
              <a:sym typeface="KG Second Chances Solid" charset="0"/>
            </a:endParaRPr>
          </a:p>
          <a:p>
            <a:pPr marL="0" lvl="2">
              <a:buClr>
                <a:schemeClr val="tx1"/>
              </a:buClr>
              <a:defRPr/>
            </a:pPr>
            <a:r>
              <a:rPr lang="en-US" altLang="en-US" dirty="0" smtClean="0">
                <a:solidFill>
                  <a:schemeClr val="bg1">
                    <a:lumMod val="50000"/>
                  </a:schemeClr>
                </a:solidFill>
                <a:latin typeface="Arial"/>
                <a:cs typeface="Arial"/>
                <a:sym typeface="KG Second Chances Solid" charset="0"/>
              </a:rPr>
              <a:t>Social, emotional and </a:t>
            </a:r>
            <a:r>
              <a:rPr lang="en-US" altLang="en-US" dirty="0">
                <a:solidFill>
                  <a:schemeClr val="bg1">
                    <a:lumMod val="50000"/>
                  </a:schemeClr>
                </a:solidFill>
                <a:latin typeface="Arial"/>
                <a:cs typeface="Arial"/>
                <a:sym typeface="KG Second Chances Solid" charset="0"/>
              </a:rPr>
              <a:t>intellectual learning are all connected.</a:t>
            </a:r>
          </a:p>
          <a:p>
            <a:pPr marL="1747838" lvl="2">
              <a:buClr>
                <a:schemeClr val="tx1"/>
              </a:buClr>
              <a:defRPr/>
            </a:pPr>
            <a:endParaRPr lang="en-US" altLang="en-US" dirty="0">
              <a:solidFill>
                <a:schemeClr val="bg1">
                  <a:lumMod val="50000"/>
                </a:schemeClr>
              </a:solidFill>
              <a:latin typeface="Arial"/>
              <a:cs typeface="Arial"/>
              <a:sym typeface="KG Second Chances Solid" charset="0"/>
            </a:endParaRPr>
          </a:p>
          <a:p>
            <a:pPr marL="0" lvl="2">
              <a:buClr>
                <a:schemeClr val="tx1"/>
              </a:buClr>
              <a:defRPr/>
            </a:pPr>
            <a:r>
              <a:rPr lang="en-US" altLang="en-US" dirty="0">
                <a:solidFill>
                  <a:schemeClr val="bg1">
                    <a:lumMod val="50000"/>
                  </a:schemeClr>
                </a:solidFill>
                <a:latin typeface="Arial"/>
                <a:cs typeface="Arial"/>
                <a:sym typeface="KG Second Chances Solid" charset="0"/>
              </a:rPr>
              <a:t>Learning should be fun!</a:t>
            </a:r>
          </a:p>
          <a:p>
            <a:pPr marL="0" lvl="2">
              <a:buClr>
                <a:schemeClr val="tx1"/>
              </a:buClr>
              <a:defRPr/>
            </a:pPr>
            <a:endParaRPr lang="en-US" altLang="en-US" dirty="0">
              <a:solidFill>
                <a:schemeClr val="bg1">
                  <a:lumMod val="50000"/>
                </a:schemeClr>
              </a:solidFill>
              <a:latin typeface="Arial"/>
              <a:cs typeface="Arial"/>
              <a:sym typeface="KG Second Chances Solid" charset="0"/>
            </a:endParaRPr>
          </a:p>
          <a:p>
            <a:pPr marL="0" lvl="2">
              <a:buClr>
                <a:schemeClr val="tx1"/>
              </a:buClr>
              <a:defRPr/>
            </a:pPr>
            <a:r>
              <a:rPr lang="en-US" altLang="en-US" dirty="0">
                <a:solidFill>
                  <a:schemeClr val="bg1">
                    <a:lumMod val="50000"/>
                  </a:schemeClr>
                </a:solidFill>
                <a:latin typeface="Arial"/>
                <a:cs typeface="Arial"/>
                <a:sym typeface="KG Second Chances Solid" charset="0"/>
              </a:rPr>
              <a:t>Adults need to connect, watch, listen, and extend.</a:t>
            </a:r>
          </a:p>
        </p:txBody>
      </p:sp>
      <p:sp>
        <p:nvSpPr>
          <p:cNvPr id="10" name="Rectangle 9"/>
          <p:cNvSpPr/>
          <p:nvPr/>
        </p:nvSpPr>
        <p:spPr>
          <a:xfrm>
            <a:off x="2147690" y="2880364"/>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3523394"/>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7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hutterstock_280360607.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830997"/>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WHAT DOES EARLY LEARNING RESEARCH TELL US?</a:t>
            </a:r>
            <a:endParaRPr lang="en-US" sz="2400" dirty="0">
              <a:solidFill>
                <a:schemeClr val="bg1"/>
              </a:solidFill>
              <a:latin typeface="TradeGothic CondEighteen"/>
              <a:cs typeface="TradeGothic CondEighteen"/>
            </a:endParaRPr>
          </a:p>
        </p:txBody>
      </p:sp>
      <p:sp>
        <p:nvSpPr>
          <p:cNvPr id="6" name="Rectangle 5"/>
          <p:cNvSpPr/>
          <p:nvPr/>
        </p:nvSpPr>
        <p:spPr>
          <a:xfrm>
            <a:off x="3493362"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41575" y="2024362"/>
            <a:ext cx="4939674" cy="2585323"/>
          </a:xfrm>
          <a:prstGeom prst="rect">
            <a:avLst/>
          </a:prstGeom>
          <a:noFill/>
        </p:spPr>
        <p:txBody>
          <a:bodyPr wrap="square" numCol="1" rtlCol="0">
            <a:spAutoFit/>
          </a:bodyPr>
          <a:lstStyle/>
          <a:p>
            <a:pPr marL="0" lvl="3" defTabSz="1300460">
              <a:buClr>
                <a:schemeClr val="tx1"/>
              </a:buClr>
              <a:defRPr/>
            </a:pPr>
            <a:r>
              <a:rPr lang="en-US" altLang="en-US" dirty="0">
                <a:solidFill>
                  <a:schemeClr val="tx1">
                    <a:lumMod val="50000"/>
                    <a:lumOff val="50000"/>
                  </a:schemeClr>
                </a:solidFill>
                <a:latin typeface="Arial"/>
                <a:ea typeface="KG Second Chances Solid" charset="0"/>
                <a:cs typeface="Arial"/>
                <a:sym typeface="KG Second Chances Solid" charset="0"/>
              </a:rPr>
              <a:t>Warm, responsive interactions with adults makes a difference in school readiness, </a:t>
            </a:r>
            <a:r>
              <a:rPr lang="en-US" altLang="en-US" dirty="0" smtClean="0">
                <a:solidFill>
                  <a:schemeClr val="tx1">
                    <a:lumMod val="50000"/>
                    <a:lumOff val="50000"/>
                  </a:schemeClr>
                </a:solidFill>
                <a:latin typeface="Arial"/>
                <a:ea typeface="KG Second Chances Solid" charset="0"/>
                <a:cs typeface="Arial"/>
                <a:sym typeface="KG Second Chances Solid" charset="0"/>
              </a:rPr>
              <a:t>resilience </a:t>
            </a:r>
            <a:r>
              <a:rPr lang="en-US" altLang="en-US" dirty="0">
                <a:solidFill>
                  <a:schemeClr val="tx1">
                    <a:lumMod val="50000"/>
                    <a:lumOff val="50000"/>
                  </a:schemeClr>
                </a:solidFill>
                <a:latin typeface="Arial"/>
                <a:ea typeface="KG Second Chances Solid" charset="0"/>
                <a:cs typeface="Arial"/>
                <a:sym typeface="KG Second Chances Solid" charset="0"/>
              </a:rPr>
              <a:t>and long term success.</a:t>
            </a:r>
          </a:p>
          <a:p>
            <a:pPr marL="0" lvl="3" defTabSz="1300460">
              <a:buClr>
                <a:schemeClr val="tx1"/>
              </a:buClr>
              <a:defRPr/>
            </a:pPr>
            <a:endParaRPr lang="en-US" altLang="en-US" dirty="0">
              <a:solidFill>
                <a:schemeClr val="tx1">
                  <a:lumMod val="50000"/>
                  <a:lumOff val="50000"/>
                </a:schemeClr>
              </a:solidFill>
              <a:latin typeface="Arial"/>
              <a:cs typeface="Arial"/>
              <a:sym typeface="KG Second Chances Solid" charset="0"/>
            </a:endParaRPr>
          </a:p>
          <a:p>
            <a:pPr marL="0" lvl="3" defTabSz="1300460">
              <a:buClr>
                <a:schemeClr val="tx1"/>
              </a:buClr>
              <a:defRPr/>
            </a:pPr>
            <a:r>
              <a:rPr lang="en-US" altLang="en-US" dirty="0">
                <a:solidFill>
                  <a:schemeClr val="tx1">
                    <a:lumMod val="50000"/>
                    <a:lumOff val="50000"/>
                  </a:schemeClr>
                </a:solidFill>
                <a:latin typeface="Arial"/>
                <a:ea typeface="KG Second Chances Solid" charset="0"/>
                <a:cs typeface="Arial"/>
                <a:sym typeface="KG Second Chances Solid" charset="0"/>
              </a:rPr>
              <a:t>Making a </a:t>
            </a:r>
            <a:r>
              <a:rPr lang="en-US" altLang="en-US" dirty="0" smtClean="0">
                <a:solidFill>
                  <a:schemeClr val="tx1">
                    <a:lumMod val="50000"/>
                    <a:lumOff val="50000"/>
                  </a:schemeClr>
                </a:solidFill>
                <a:latin typeface="Arial"/>
                <a:ea typeface="KG Second Chances Solid" charset="0"/>
                <a:cs typeface="Arial"/>
                <a:sym typeface="KG Second Chances Solid" charset="0"/>
              </a:rPr>
              <a:t>change </a:t>
            </a:r>
            <a:r>
              <a:rPr lang="en-US" altLang="en-US" dirty="0">
                <a:solidFill>
                  <a:schemeClr val="tx1">
                    <a:lumMod val="50000"/>
                    <a:lumOff val="50000"/>
                  </a:schemeClr>
                </a:solidFill>
                <a:latin typeface="Arial"/>
                <a:ea typeface="KG Second Chances Solid" charset="0"/>
                <a:cs typeface="Arial"/>
                <a:sym typeface="KG Second Chances Solid" charset="0"/>
              </a:rPr>
              <a:t>now can </a:t>
            </a:r>
            <a:r>
              <a:rPr lang="en-US" altLang="en-US" dirty="0" smtClean="0">
                <a:solidFill>
                  <a:schemeClr val="tx1">
                    <a:lumMod val="50000"/>
                    <a:lumOff val="50000"/>
                  </a:schemeClr>
                </a:solidFill>
                <a:latin typeface="Arial"/>
                <a:ea typeface="KG Second Chances Solid" charset="0"/>
                <a:cs typeface="Arial"/>
                <a:sym typeface="KG Second Chances Solid" charset="0"/>
              </a:rPr>
              <a:t>have a </a:t>
            </a:r>
            <a:r>
              <a:rPr lang="en-US" altLang="en-US" dirty="0">
                <a:solidFill>
                  <a:schemeClr val="tx1">
                    <a:lumMod val="50000"/>
                    <a:lumOff val="50000"/>
                  </a:schemeClr>
                </a:solidFill>
                <a:latin typeface="Arial"/>
                <a:ea typeface="KG Second Chances Solid" charset="0"/>
                <a:cs typeface="Arial"/>
                <a:sym typeface="KG Second Chances Solid" charset="0"/>
              </a:rPr>
              <a:t>huge </a:t>
            </a:r>
            <a:r>
              <a:rPr lang="en-US" altLang="en-US" dirty="0" smtClean="0">
                <a:solidFill>
                  <a:schemeClr val="tx1">
                    <a:lumMod val="50000"/>
                    <a:lumOff val="50000"/>
                  </a:schemeClr>
                </a:solidFill>
                <a:latin typeface="Arial"/>
                <a:ea typeface="KG Second Chances Solid" charset="0"/>
                <a:cs typeface="Arial"/>
                <a:sym typeface="KG Second Chances Solid" charset="0"/>
              </a:rPr>
              <a:t>impact </a:t>
            </a:r>
            <a:r>
              <a:rPr lang="en-US" altLang="en-US" dirty="0" smtClean="0">
                <a:solidFill>
                  <a:schemeClr val="tx1">
                    <a:lumMod val="50000"/>
                    <a:lumOff val="50000"/>
                  </a:schemeClr>
                </a:solidFill>
                <a:latin typeface="Arial"/>
                <a:ea typeface="KG Second Chances Solid" charset="0"/>
                <a:cs typeface="Arial"/>
                <a:sym typeface="KG Second Chances Solid" charset="0"/>
              </a:rPr>
              <a:t>later</a:t>
            </a:r>
            <a:r>
              <a:rPr lang="en-US" altLang="en-US" dirty="0">
                <a:solidFill>
                  <a:schemeClr val="tx1">
                    <a:lumMod val="50000"/>
                    <a:lumOff val="50000"/>
                  </a:schemeClr>
                </a:solidFill>
                <a:latin typeface="Arial"/>
                <a:ea typeface="KG Second Chances Solid" charset="0"/>
                <a:cs typeface="Arial"/>
                <a:sym typeface="KG Second Chances Solid" charset="0"/>
              </a:rPr>
              <a:t>.</a:t>
            </a:r>
          </a:p>
          <a:p>
            <a:pPr marL="0" lvl="3" defTabSz="1300460">
              <a:buClr>
                <a:schemeClr val="tx1"/>
              </a:buClr>
              <a:defRPr/>
            </a:pPr>
            <a:endParaRPr lang="en-US" altLang="en-US" dirty="0">
              <a:solidFill>
                <a:schemeClr val="tx1">
                  <a:lumMod val="50000"/>
                  <a:lumOff val="50000"/>
                </a:schemeClr>
              </a:solidFill>
              <a:latin typeface="Arial"/>
              <a:cs typeface="Arial"/>
              <a:sym typeface="KG Second Chances Solid" charset="0"/>
            </a:endParaRPr>
          </a:p>
          <a:p>
            <a:pPr marL="0" lvl="3" defTabSz="1300460">
              <a:buClr>
                <a:schemeClr val="tx1"/>
              </a:buClr>
              <a:defRPr/>
            </a:pPr>
            <a:r>
              <a:rPr lang="en-US" altLang="en-US" dirty="0">
                <a:solidFill>
                  <a:schemeClr val="tx1">
                    <a:lumMod val="50000"/>
                    <a:lumOff val="50000"/>
                  </a:schemeClr>
                </a:solidFill>
                <a:latin typeface="Arial"/>
                <a:ea typeface="KG Second Chances Solid" charset="0"/>
                <a:cs typeface="Arial"/>
                <a:sym typeface="KG Second Chances Solid" charset="0"/>
              </a:rPr>
              <a:t>Children learn by doing.</a:t>
            </a:r>
            <a:endParaRPr lang="en-US" altLang="en-US" dirty="0">
              <a:solidFill>
                <a:schemeClr val="tx1">
                  <a:lumMod val="50000"/>
                  <a:lumOff val="50000"/>
                </a:schemeClr>
              </a:solidFill>
              <a:latin typeface="Arial"/>
              <a:cs typeface="Arial"/>
              <a:sym typeface="KG Second Chances Solid" charset="0"/>
            </a:endParaRPr>
          </a:p>
          <a:p>
            <a:pPr marL="0" lvl="2">
              <a:buClr>
                <a:schemeClr val="tx1"/>
              </a:buClr>
              <a:defRPr/>
            </a:pPr>
            <a:endParaRPr lang="en-US" altLang="en-US" dirty="0">
              <a:solidFill>
                <a:schemeClr val="bg1">
                  <a:lumMod val="50000"/>
                </a:schemeClr>
              </a:solidFill>
              <a:latin typeface="Arial"/>
              <a:cs typeface="Arial"/>
              <a:sym typeface="KG Second Chances Solid" charset="0"/>
            </a:endParaRPr>
          </a:p>
        </p:txBody>
      </p:sp>
      <p:sp>
        <p:nvSpPr>
          <p:cNvPr id="10" name="Rectangle 9"/>
          <p:cNvSpPr/>
          <p:nvPr/>
        </p:nvSpPr>
        <p:spPr>
          <a:xfrm>
            <a:off x="3493362" y="3244535"/>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93362" y="394187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hutterstock_280360607.jpg"/>
          <p:cNvPicPr>
            <a:picLocks noChangeAspect="1"/>
          </p:cNvPicPr>
          <p:nvPr/>
        </p:nvPicPr>
        <p:blipFill rotWithShape="1">
          <a:blip r:embed="rId2">
            <a:extLst>
              <a:ext uri="{28A0092B-C50C-407E-A947-70E740481C1C}">
                <a14:useLocalDpi xmlns:a14="http://schemas.microsoft.com/office/drawing/2010/main" val="0"/>
              </a:ext>
            </a:extLst>
          </a:blip>
          <a:srcRect r="7576"/>
          <a:stretch/>
        </p:blipFill>
        <p:spPr>
          <a:xfrm>
            <a:off x="300182" y="2156652"/>
            <a:ext cx="2915993" cy="2104391"/>
          </a:xfrm>
          <a:prstGeom prst="rect">
            <a:avLst/>
          </a:prstGeom>
        </p:spPr>
      </p:pic>
    </p:spTree>
    <p:extLst>
      <p:ext uri="{BB962C8B-B14F-4D97-AF65-F5344CB8AC3E}">
        <p14:creationId xmlns:p14="http://schemas.microsoft.com/office/powerpoint/2010/main" val="238825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830997"/>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UNDERSTANDING YOUR </a:t>
            </a:r>
          </a:p>
          <a:p>
            <a:r>
              <a:rPr lang="en-US" sz="2400" dirty="0" smtClean="0">
                <a:solidFill>
                  <a:schemeClr val="bg1"/>
                </a:solidFill>
                <a:latin typeface="TradeGothic CondEighteen"/>
                <a:cs typeface="TradeGothic CondEighteen"/>
              </a:rPr>
              <a:t>CHILD’S FEELINGS</a:t>
            </a:r>
            <a:endParaRPr lang="en-US" sz="2400" dirty="0">
              <a:solidFill>
                <a:schemeClr val="bg1"/>
              </a:solidFill>
              <a:latin typeface="TradeGothic CondEighteen"/>
              <a:cs typeface="TradeGothic CondEighteen"/>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61800"/>
            <a:ext cx="4939674" cy="1754327"/>
          </a:xfrm>
          <a:prstGeom prst="rect">
            <a:avLst/>
          </a:prstGeom>
          <a:noFill/>
        </p:spPr>
        <p:txBody>
          <a:bodyPr wrap="square" numCol="1" rtlCol="0">
            <a:spAutoFit/>
          </a:bodyPr>
          <a:lstStyle/>
          <a:p>
            <a:pPr marL="0" lvl="3">
              <a:buClr>
                <a:schemeClr val="tx1"/>
              </a:buClr>
            </a:pPr>
            <a:r>
              <a:rPr lang="en-US" dirty="0">
                <a:solidFill>
                  <a:srgbClr val="7F7F7F"/>
                </a:solidFill>
                <a:latin typeface="Arial"/>
                <a:cs typeface="Arial"/>
                <a:sym typeface="KG Second Chances Solid" charset="0"/>
              </a:rPr>
              <a:t>Allow them to explore and take risks.</a:t>
            </a:r>
          </a:p>
          <a:p>
            <a:pPr marL="0" lvl="3">
              <a:buClr>
                <a:schemeClr val="tx1"/>
              </a:buClr>
            </a:pPr>
            <a:endParaRPr lang="en-US" dirty="0">
              <a:solidFill>
                <a:srgbClr val="7F7F7F"/>
              </a:solidFill>
              <a:latin typeface="Arial"/>
              <a:cs typeface="Arial"/>
              <a:sym typeface="KG Second Chances Solid" charset="0"/>
            </a:endParaRPr>
          </a:p>
          <a:p>
            <a:pPr marL="0" lvl="3">
              <a:buClr>
                <a:schemeClr val="tx1"/>
              </a:buClr>
            </a:pPr>
            <a:r>
              <a:rPr lang="en-US" dirty="0" smtClean="0">
                <a:solidFill>
                  <a:srgbClr val="7F7F7F"/>
                </a:solidFill>
                <a:latin typeface="Arial"/>
                <a:cs typeface="Arial"/>
                <a:sym typeface="KG Second Chances Solid" charset="0"/>
              </a:rPr>
              <a:t>Follow their lead.</a:t>
            </a:r>
          </a:p>
          <a:p>
            <a:pPr marL="0" lvl="3">
              <a:buClr>
                <a:schemeClr val="tx1"/>
              </a:buClr>
            </a:pPr>
            <a:endParaRPr lang="en-US" dirty="0">
              <a:solidFill>
                <a:srgbClr val="7F7F7F"/>
              </a:solidFill>
              <a:latin typeface="Arial"/>
              <a:cs typeface="Arial"/>
              <a:sym typeface="KG Second Chances Solid" charset="0"/>
            </a:endParaRPr>
          </a:p>
          <a:p>
            <a:pPr marL="0" lvl="3">
              <a:buClr>
                <a:schemeClr val="tx1"/>
              </a:buClr>
            </a:pPr>
            <a:r>
              <a:rPr lang="en-US" dirty="0">
                <a:solidFill>
                  <a:srgbClr val="7F7F7F"/>
                </a:solidFill>
                <a:latin typeface="Arial"/>
                <a:cs typeface="Arial"/>
                <a:sym typeface="KG Second Chances Solid" charset="0"/>
              </a:rPr>
              <a:t>Introduce one thing at a time.</a:t>
            </a:r>
          </a:p>
          <a:p>
            <a:pPr marL="0" lvl="2">
              <a:buClr>
                <a:schemeClr val="tx1"/>
              </a:buClr>
              <a:defRPr/>
            </a:pPr>
            <a:endParaRPr lang="en-US" altLang="en-US" dirty="0">
              <a:solidFill>
                <a:schemeClr val="bg1">
                  <a:lumMod val="50000"/>
                </a:schemeClr>
              </a:solidFill>
              <a:latin typeface="Arial"/>
              <a:cs typeface="Arial"/>
              <a:sym typeface="KG Second Chances Solid" charset="0"/>
            </a:endParaRPr>
          </a:p>
        </p:txBody>
      </p:sp>
      <p:sp>
        <p:nvSpPr>
          <p:cNvPr id="10" name="Rectangle 9"/>
          <p:cNvSpPr/>
          <p:nvPr/>
        </p:nvSpPr>
        <p:spPr>
          <a:xfrm>
            <a:off x="2147690" y="26961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322035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9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hutterstock_136079384.jpg"/>
          <p:cNvPicPr>
            <a:picLocks noGrp="1" noChangeAspect="1"/>
          </p:cNvPicPr>
          <p:nvPr>
            <p:ph idx="1"/>
          </p:nvPr>
        </p:nvPicPr>
        <p:blipFill>
          <a:blip r:embed="rId2">
            <a:extLst>
              <a:ext uri="{28A0092B-C50C-407E-A947-70E740481C1C}">
                <a14:useLocalDpi xmlns:a14="http://schemas.microsoft.com/office/drawing/2010/main" val="0"/>
              </a:ext>
            </a:extLst>
          </a:blip>
          <a:srcRect t="10148" b="10148"/>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WHEN DO CHILDREN LEARN?</a:t>
            </a:r>
            <a:endParaRPr lang="en-US" sz="2400" dirty="0">
              <a:solidFill>
                <a:schemeClr val="bg1"/>
              </a:solidFill>
              <a:latin typeface="TradeGothic CondEighteen"/>
              <a:cs typeface="TradeGothic CondEighteen"/>
            </a:endParaRPr>
          </a:p>
        </p:txBody>
      </p:sp>
      <p:sp>
        <p:nvSpPr>
          <p:cNvPr id="6" name="Rectangle 5"/>
          <p:cNvSpPr/>
          <p:nvPr/>
        </p:nvSpPr>
        <p:spPr>
          <a:xfrm>
            <a:off x="3810236"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58449" y="2061800"/>
            <a:ext cx="4585370" cy="2308324"/>
          </a:xfrm>
          <a:prstGeom prst="rect">
            <a:avLst/>
          </a:prstGeom>
          <a:noFill/>
        </p:spPr>
        <p:txBody>
          <a:bodyPr wrap="square" numCol="1" rtlCol="0">
            <a:spAutoFit/>
          </a:bodyPr>
          <a:lstStyle/>
          <a:p>
            <a:pPr marL="0" lvl="3">
              <a:buClr>
                <a:schemeClr val="tx1"/>
              </a:buClr>
            </a:pPr>
            <a:r>
              <a:rPr lang="en-US" dirty="0" smtClean="0">
                <a:solidFill>
                  <a:srgbClr val="7F7F7F"/>
                </a:solidFill>
                <a:latin typeface="Arial"/>
                <a:cs typeface="Arial"/>
                <a:sym typeface="KG Second Chances Solid" charset="0"/>
              </a:rPr>
              <a:t>Every day, all the time.</a:t>
            </a:r>
            <a:endParaRPr lang="en-US" dirty="0">
              <a:solidFill>
                <a:srgbClr val="7F7F7F"/>
              </a:solidFill>
              <a:latin typeface="Arial"/>
              <a:cs typeface="Arial"/>
              <a:sym typeface="KG Second Chances Solid" charset="0"/>
            </a:endParaRPr>
          </a:p>
          <a:p>
            <a:pPr marL="0" lvl="3">
              <a:buClr>
                <a:schemeClr val="tx1"/>
              </a:buClr>
            </a:pPr>
            <a:endParaRPr lang="en-US" dirty="0">
              <a:solidFill>
                <a:srgbClr val="7F7F7F"/>
              </a:solidFill>
              <a:latin typeface="Arial"/>
              <a:cs typeface="Arial"/>
              <a:sym typeface="KG Second Chances Solid" charset="0"/>
            </a:endParaRPr>
          </a:p>
          <a:p>
            <a:pPr marL="0" lvl="3">
              <a:buClr>
                <a:schemeClr val="tx1"/>
              </a:buClr>
            </a:pPr>
            <a:r>
              <a:rPr lang="en-US" dirty="0" smtClean="0">
                <a:solidFill>
                  <a:srgbClr val="7F7F7F"/>
                </a:solidFill>
                <a:latin typeface="Arial"/>
                <a:cs typeface="Arial"/>
                <a:sym typeface="KG Second Chances Solid" charset="0"/>
              </a:rPr>
              <a:t>They learn all day while we grown ups do the everyday things that need to be done (cooking, laundry, driving, grocery shopping, etc.</a:t>
            </a:r>
            <a:r>
              <a:rPr lang="en-US" dirty="0" smtClean="0">
                <a:solidFill>
                  <a:srgbClr val="7F7F7F"/>
                </a:solidFill>
                <a:latin typeface="Arial"/>
                <a:cs typeface="Arial"/>
                <a:sym typeface="KG Second Chances Solid" charset="0"/>
              </a:rPr>
              <a:t>).</a:t>
            </a:r>
            <a:endParaRPr lang="en-US" dirty="0" smtClean="0">
              <a:solidFill>
                <a:srgbClr val="7F7F7F"/>
              </a:solidFill>
              <a:latin typeface="Arial"/>
              <a:cs typeface="Arial"/>
              <a:sym typeface="KG Second Chances Solid" charset="0"/>
            </a:endParaRPr>
          </a:p>
          <a:p>
            <a:pPr marL="0" lvl="3">
              <a:buClr>
                <a:schemeClr val="tx1"/>
              </a:buClr>
            </a:pPr>
            <a:endParaRPr lang="en-US" dirty="0">
              <a:solidFill>
                <a:srgbClr val="7F7F7F"/>
              </a:solidFill>
              <a:latin typeface="Arial"/>
              <a:cs typeface="Arial"/>
              <a:sym typeface="KG Second Chances Solid" charset="0"/>
            </a:endParaRPr>
          </a:p>
          <a:p>
            <a:pPr marL="0" lvl="2">
              <a:buClr>
                <a:schemeClr val="tx1"/>
              </a:buClr>
              <a:defRPr/>
            </a:pPr>
            <a:endParaRPr lang="en-US" altLang="en-US" dirty="0">
              <a:solidFill>
                <a:schemeClr val="bg1">
                  <a:lumMod val="50000"/>
                </a:schemeClr>
              </a:solidFill>
              <a:latin typeface="Arial"/>
              <a:cs typeface="Arial"/>
              <a:sym typeface="KG Second Chances Solid" charset="0"/>
            </a:endParaRPr>
          </a:p>
        </p:txBody>
      </p:sp>
      <p:sp>
        <p:nvSpPr>
          <p:cNvPr id="10" name="Rectangle 9"/>
          <p:cNvSpPr/>
          <p:nvPr/>
        </p:nvSpPr>
        <p:spPr>
          <a:xfrm>
            <a:off x="3810236" y="26961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hutterstock_1360793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85" y="2061800"/>
            <a:ext cx="3345397" cy="2308324"/>
          </a:xfrm>
          <a:prstGeom prst="rect">
            <a:avLst/>
          </a:prstGeom>
        </p:spPr>
      </p:pic>
    </p:spTree>
    <p:extLst>
      <p:ext uri="{BB962C8B-B14F-4D97-AF65-F5344CB8AC3E}">
        <p14:creationId xmlns:p14="http://schemas.microsoft.com/office/powerpoint/2010/main" val="316708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830997"/>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LEARNING DURING</a:t>
            </a:r>
          </a:p>
          <a:p>
            <a:r>
              <a:rPr lang="en-US" sz="2400" dirty="0" smtClean="0">
                <a:solidFill>
                  <a:schemeClr val="bg1"/>
                </a:solidFill>
                <a:latin typeface="TradeGothic CondEighteen"/>
                <a:cs typeface="TradeGothic CondEighteen"/>
              </a:rPr>
              <a:t>EVERYDAY MOMENTS</a:t>
            </a:r>
            <a:endParaRPr lang="en-US" sz="2400" dirty="0">
              <a:solidFill>
                <a:schemeClr val="bg1"/>
              </a:solidFill>
              <a:latin typeface="TradeGothic CondEighteen"/>
              <a:cs typeface="TradeGothic CondEighteen"/>
            </a:endParaRPr>
          </a:p>
        </p:txBody>
      </p:sp>
      <p:sp>
        <p:nvSpPr>
          <p:cNvPr id="7" name="Rectangle 6"/>
          <p:cNvSpPr/>
          <p:nvPr/>
        </p:nvSpPr>
        <p:spPr>
          <a:xfrm>
            <a:off x="254000" y="2967335"/>
            <a:ext cx="8666480" cy="646331"/>
          </a:xfrm>
          <a:prstGeom prst="rect">
            <a:avLst/>
          </a:prstGeom>
        </p:spPr>
        <p:txBody>
          <a:bodyPr wrap="square">
            <a:spAutoFit/>
          </a:bodyPr>
          <a:lstStyle/>
          <a:p>
            <a:pPr marL="415925" algn="ctr"/>
            <a:r>
              <a:rPr lang="en-US" u="sng" dirty="0">
                <a:latin typeface="Pleasewritemeasong" charset="0"/>
                <a:cs typeface="Pleasewritemeasong" charset="0"/>
                <a:sym typeface="Pleasewritemeasong" charset="0"/>
                <a:hlinkClick r:id="rId3"/>
              </a:rPr>
              <a:t>https://www.youtube.com/watch?v=_duPYD6kPEA&amp;index=2&amp;list=PL51518A9F2678A602</a:t>
            </a:r>
            <a:r>
              <a:rPr lang="en-US" u="sng" dirty="0">
                <a:latin typeface="Pleasewritemeasong" charset="0"/>
                <a:cs typeface="Pleasewritemeasong" charset="0"/>
                <a:sym typeface="Pleasewritemeasong" charset="0"/>
              </a:rPr>
              <a:t> </a:t>
            </a:r>
            <a:endParaRPr lang="en-US" u="sng" dirty="0">
              <a:latin typeface="Pleasewritemeasong" charset="0"/>
              <a:ea typeface="ヒラギノ角ゴ ProN W6" charset="0"/>
              <a:cs typeface="ヒラギノ角ゴ ProN W6" charset="0"/>
              <a:sym typeface="Pleasewritemeasong" charset="0"/>
            </a:endParaRPr>
          </a:p>
        </p:txBody>
      </p:sp>
    </p:spTree>
    <p:extLst>
      <p:ext uri="{BB962C8B-B14F-4D97-AF65-F5344CB8AC3E}">
        <p14:creationId xmlns:p14="http://schemas.microsoft.com/office/powerpoint/2010/main" val="36941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REMEMBER…</a:t>
            </a:r>
            <a:endParaRPr lang="en-US" sz="2400" dirty="0">
              <a:solidFill>
                <a:schemeClr val="bg1"/>
              </a:solidFill>
              <a:latin typeface="TradeGothic CondEighteen"/>
              <a:cs typeface="TradeGothic CondEighteen"/>
            </a:endParaRPr>
          </a:p>
        </p:txBody>
      </p:sp>
      <p:sp>
        <p:nvSpPr>
          <p:cNvPr id="6" name="Rectangle 5"/>
          <p:cNvSpPr/>
          <p:nvPr/>
        </p:nvSpPr>
        <p:spPr>
          <a:xfrm>
            <a:off x="2147690" y="205778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2308324"/>
          </a:xfrm>
          <a:prstGeom prst="rect">
            <a:avLst/>
          </a:prstGeom>
          <a:noFill/>
        </p:spPr>
        <p:txBody>
          <a:bodyPr wrap="square" numCol="1" rtlCol="0">
            <a:spAutoFit/>
          </a:bodyPr>
          <a:lstStyle/>
          <a:p>
            <a:pPr>
              <a:buClr>
                <a:schemeClr val="tx1"/>
              </a:buClr>
            </a:pPr>
            <a:r>
              <a:rPr lang="en-US" dirty="0">
                <a:solidFill>
                  <a:srgbClr val="7F7F7F"/>
                </a:solidFill>
                <a:latin typeface="Arial"/>
                <a:cs typeface="Arial"/>
                <a:sym typeface="KG Second Chances Solid" charset="0"/>
              </a:rPr>
              <a:t>It doesn’t take money... it just takes you!</a:t>
            </a:r>
          </a:p>
          <a:p>
            <a:pPr>
              <a:buClr>
                <a:schemeClr val="tx1"/>
              </a:buClr>
            </a:pPr>
            <a:endParaRPr lang="en-US" dirty="0">
              <a:solidFill>
                <a:srgbClr val="7F7F7F"/>
              </a:solidFill>
              <a:latin typeface="Arial"/>
              <a:cs typeface="Arial"/>
              <a:sym typeface="KG Second Chances Solid" charset="0"/>
            </a:endParaRPr>
          </a:p>
          <a:p>
            <a:pPr>
              <a:buClr>
                <a:schemeClr val="tx1"/>
              </a:buClr>
            </a:pPr>
            <a:r>
              <a:rPr lang="en-US" dirty="0">
                <a:solidFill>
                  <a:srgbClr val="7F7F7F"/>
                </a:solidFill>
                <a:latin typeface="Arial"/>
                <a:cs typeface="Arial"/>
                <a:sym typeface="KG Second Chances Solid" charset="0"/>
              </a:rPr>
              <a:t>Turn every day </a:t>
            </a:r>
            <a:r>
              <a:rPr lang="en-US" dirty="0" smtClean="0">
                <a:solidFill>
                  <a:srgbClr val="7F7F7F"/>
                </a:solidFill>
                <a:latin typeface="Arial"/>
                <a:cs typeface="Arial"/>
                <a:sym typeface="KG Second Chances Solid" charset="0"/>
              </a:rPr>
              <a:t>moments </a:t>
            </a:r>
            <a:r>
              <a:rPr lang="en-US" dirty="0">
                <a:solidFill>
                  <a:srgbClr val="7F7F7F"/>
                </a:solidFill>
                <a:latin typeface="Arial"/>
                <a:cs typeface="Arial"/>
                <a:sym typeface="KG Second Chances Solid" charset="0"/>
              </a:rPr>
              <a:t>into learning </a:t>
            </a:r>
            <a:r>
              <a:rPr lang="en-US" dirty="0" smtClean="0">
                <a:solidFill>
                  <a:srgbClr val="7F7F7F"/>
                </a:solidFill>
                <a:latin typeface="Arial"/>
                <a:cs typeface="Arial"/>
                <a:sym typeface="KG Second Chances Solid" charset="0"/>
              </a:rPr>
              <a:t>opportunities.</a:t>
            </a:r>
            <a:endParaRPr lang="en-US" dirty="0">
              <a:solidFill>
                <a:srgbClr val="7F7F7F"/>
              </a:solidFill>
              <a:latin typeface="Arial"/>
              <a:cs typeface="Arial"/>
              <a:sym typeface="KG Second Chances Solid" charset="0"/>
            </a:endParaRPr>
          </a:p>
          <a:p>
            <a:pPr>
              <a:buClr>
                <a:schemeClr val="tx1"/>
              </a:buClr>
            </a:pPr>
            <a:endParaRPr lang="en-US" dirty="0">
              <a:solidFill>
                <a:srgbClr val="7F7F7F"/>
              </a:solidFill>
              <a:latin typeface="Arial"/>
              <a:cs typeface="Arial"/>
              <a:sym typeface="KG Second Chances Solid" charset="0"/>
            </a:endParaRPr>
          </a:p>
          <a:p>
            <a:pPr>
              <a:buClr>
                <a:schemeClr val="tx1"/>
              </a:buClr>
            </a:pPr>
            <a:r>
              <a:rPr lang="en-US" dirty="0" smtClean="0">
                <a:solidFill>
                  <a:srgbClr val="7F7F7F"/>
                </a:solidFill>
                <a:latin typeface="Arial"/>
                <a:cs typeface="Arial"/>
                <a:sym typeface="KG Second Chances Solid" charset="0"/>
              </a:rPr>
              <a:t>There are</a:t>
            </a:r>
            <a:r>
              <a:rPr lang="en-US" dirty="0" smtClean="0">
                <a:solidFill>
                  <a:srgbClr val="7F7F7F"/>
                </a:solidFill>
                <a:latin typeface="Arial"/>
                <a:cs typeface="Arial"/>
                <a:sym typeface="KG Second Chances Solid" charset="0"/>
              </a:rPr>
              <a:t> </a:t>
            </a:r>
            <a:r>
              <a:rPr lang="en-US" dirty="0">
                <a:solidFill>
                  <a:srgbClr val="7F7F7F"/>
                </a:solidFill>
                <a:latin typeface="Arial"/>
                <a:cs typeface="Arial"/>
                <a:sym typeface="KG Second Chances Solid" charset="0"/>
              </a:rPr>
              <a:t>simple </a:t>
            </a:r>
            <a:r>
              <a:rPr lang="en-US" dirty="0" smtClean="0">
                <a:solidFill>
                  <a:srgbClr val="7F7F7F"/>
                </a:solidFill>
                <a:latin typeface="Arial"/>
                <a:cs typeface="Arial"/>
                <a:sym typeface="KG Second Chances Solid" charset="0"/>
              </a:rPr>
              <a:t>things you can </a:t>
            </a:r>
            <a:r>
              <a:rPr lang="en-US" dirty="0">
                <a:solidFill>
                  <a:srgbClr val="7F7F7F"/>
                </a:solidFill>
                <a:latin typeface="Arial"/>
                <a:cs typeface="Arial"/>
                <a:sym typeface="KG Second Chances Solid" charset="0"/>
              </a:rPr>
              <a:t>do every day </a:t>
            </a:r>
            <a:r>
              <a:rPr lang="en-US" dirty="0" smtClean="0">
                <a:solidFill>
                  <a:srgbClr val="7F7F7F"/>
                </a:solidFill>
                <a:latin typeface="Arial"/>
                <a:cs typeface="Arial"/>
                <a:sym typeface="KG Second Chances Solid" charset="0"/>
              </a:rPr>
              <a:t>to help children </a:t>
            </a:r>
            <a:r>
              <a:rPr lang="en-US" dirty="0">
                <a:solidFill>
                  <a:srgbClr val="7F7F7F"/>
                </a:solidFill>
                <a:latin typeface="Arial"/>
                <a:cs typeface="Arial"/>
                <a:sym typeface="KG Second Chances Solid" charset="0"/>
              </a:rPr>
              <a:t>learn and grow.</a:t>
            </a:r>
          </a:p>
          <a:p>
            <a:pPr marL="0" lvl="2">
              <a:buClr>
                <a:schemeClr val="tx1"/>
              </a:buClr>
              <a:defRPr/>
            </a:pPr>
            <a:endParaRPr lang="en-US" altLang="en-US" dirty="0">
              <a:solidFill>
                <a:srgbClr val="7F7F7F"/>
              </a:solidFill>
              <a:latin typeface="Arial"/>
              <a:cs typeface="Arial"/>
              <a:sym typeface="KG Second Chances Solid" charset="0"/>
            </a:endParaRPr>
          </a:p>
        </p:txBody>
      </p:sp>
      <p:sp>
        <p:nvSpPr>
          <p:cNvPr id="10" name="Rectangle 9"/>
          <p:cNvSpPr/>
          <p:nvPr/>
        </p:nvSpPr>
        <p:spPr>
          <a:xfrm>
            <a:off x="2147690" y="2685735"/>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349483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73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HOMEWORK</a:t>
            </a:r>
            <a:endParaRPr lang="en-US" sz="2400" dirty="0">
              <a:solidFill>
                <a:schemeClr val="bg1"/>
              </a:solidFill>
              <a:latin typeface="TradeGothic CondEighteen"/>
              <a:cs typeface="TradeGothic CondEighteen"/>
            </a:endParaRPr>
          </a:p>
        </p:txBody>
      </p:sp>
      <p:sp>
        <p:nvSpPr>
          <p:cNvPr id="6" name="Rectangle 5"/>
          <p:cNvSpPr/>
          <p:nvPr/>
        </p:nvSpPr>
        <p:spPr>
          <a:xfrm>
            <a:off x="2147690" y="2057781"/>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1943082"/>
            <a:ext cx="4939674" cy="3970318"/>
          </a:xfrm>
          <a:prstGeom prst="rect">
            <a:avLst/>
          </a:prstGeom>
          <a:noFill/>
        </p:spPr>
        <p:txBody>
          <a:bodyPr wrap="square" numCol="1" rtlCol="0">
            <a:spAutoFit/>
          </a:bodyPr>
          <a:lstStyle/>
          <a:p>
            <a:pPr defTabSz="1300460">
              <a:buClr>
                <a:schemeClr val="tx1"/>
              </a:buClr>
              <a:defRPr/>
            </a:pPr>
            <a:r>
              <a:rPr lang="en-US" altLang="en-US" dirty="0">
                <a:solidFill>
                  <a:schemeClr val="tx1">
                    <a:lumMod val="50000"/>
                    <a:lumOff val="50000"/>
                  </a:schemeClr>
                </a:solidFill>
                <a:latin typeface="Arial"/>
                <a:ea typeface="KG Second Chances Solid" charset="0"/>
                <a:cs typeface="Arial"/>
                <a:sym typeface="KG Second Chances Solid" charset="0"/>
              </a:rPr>
              <a:t>Using things you have around the house, design a musical instrument you and your child can play.</a:t>
            </a:r>
          </a:p>
          <a:p>
            <a:pPr defTabSz="1300460">
              <a:buClr>
                <a:schemeClr val="tx1"/>
              </a:buClr>
              <a:defRPr/>
            </a:pPr>
            <a:endParaRPr lang="en-US" altLang="en-US" dirty="0" smtClean="0">
              <a:solidFill>
                <a:schemeClr val="tx1">
                  <a:lumMod val="50000"/>
                  <a:lumOff val="50000"/>
                </a:schemeClr>
              </a:solidFill>
              <a:latin typeface="Arial"/>
              <a:cs typeface="Arial"/>
              <a:sym typeface="KG Second Chances Solid" charset="0"/>
            </a:endParaRPr>
          </a:p>
          <a:p>
            <a:pPr defTabSz="1300460">
              <a:buClr>
                <a:schemeClr val="tx1"/>
              </a:buClr>
              <a:defRPr/>
            </a:pPr>
            <a:r>
              <a:rPr lang="en-US" altLang="en-US" dirty="0" smtClean="0">
                <a:solidFill>
                  <a:schemeClr val="tx1">
                    <a:lumMod val="50000"/>
                    <a:lumOff val="50000"/>
                  </a:schemeClr>
                </a:solidFill>
                <a:latin typeface="Arial"/>
                <a:ea typeface="KG Second Chances Solid" charset="0"/>
                <a:cs typeface="Arial"/>
                <a:sym typeface="KG Second Chances Solid" charset="0"/>
              </a:rPr>
              <a:t>Bring </a:t>
            </a:r>
            <a:r>
              <a:rPr lang="en-US" altLang="en-US" dirty="0">
                <a:solidFill>
                  <a:schemeClr val="tx1">
                    <a:lumMod val="50000"/>
                    <a:lumOff val="50000"/>
                  </a:schemeClr>
                </a:solidFill>
                <a:latin typeface="Arial"/>
                <a:ea typeface="KG Second Chances Solid" charset="0"/>
                <a:cs typeface="Arial"/>
                <a:sym typeface="KG Second Chances Solid" charset="0"/>
              </a:rPr>
              <a:t>it back to the next </a:t>
            </a:r>
            <a:r>
              <a:rPr lang="en-US" altLang="en-US" dirty="0" smtClean="0">
                <a:solidFill>
                  <a:schemeClr val="tx1">
                    <a:lumMod val="50000"/>
                    <a:lumOff val="50000"/>
                  </a:schemeClr>
                </a:solidFill>
                <a:latin typeface="Arial"/>
                <a:ea typeface="KG Second Chances Solid" charset="0"/>
                <a:cs typeface="Arial"/>
                <a:sym typeface="KG Second Chances Solid" charset="0"/>
              </a:rPr>
              <a:t>session and share with the group.</a:t>
            </a:r>
          </a:p>
          <a:p>
            <a:pPr defTabSz="1300460">
              <a:buClr>
                <a:schemeClr val="tx1"/>
              </a:buClr>
              <a:defRPr/>
            </a:pPr>
            <a:endParaRPr lang="en-US" altLang="en-US" dirty="0">
              <a:solidFill>
                <a:srgbClr val="7F7F7F"/>
              </a:solidFill>
              <a:latin typeface="Arial"/>
              <a:ea typeface="KG Second Chances Solid" charset="0"/>
              <a:cs typeface="Arial"/>
              <a:sym typeface="KG Second Chances Solid" charset="0"/>
            </a:endParaRPr>
          </a:p>
          <a:p>
            <a:pPr defTabSz="1300460">
              <a:buClr>
                <a:schemeClr val="tx1"/>
              </a:buClr>
              <a:defRPr/>
            </a:pPr>
            <a:r>
              <a:rPr lang="en-US" dirty="0">
                <a:solidFill>
                  <a:srgbClr val="7F7F7F"/>
                </a:solidFill>
                <a:latin typeface="Arial"/>
                <a:ea typeface="Academy Engraved LET" charset="0"/>
                <a:cs typeface="Arial"/>
                <a:sym typeface="Academy Engraved LET" charset="0"/>
              </a:rPr>
              <a:t>Various items can be found around the house – coffee cans, metal bowls, wooden spoons, milk jugs, paper towel rolls, rice, oatmeal, popcorn, water bottles with glitter water, water bottle with stuff hidden in sand, etc. </a:t>
            </a:r>
          </a:p>
          <a:p>
            <a:pPr defTabSz="1300460">
              <a:buClr>
                <a:schemeClr val="tx1"/>
              </a:buClr>
              <a:defRPr/>
            </a:pPr>
            <a:endParaRPr lang="en-US" altLang="en-US" dirty="0">
              <a:solidFill>
                <a:srgbClr val="7F7F7F"/>
              </a:solidFill>
              <a:latin typeface="Arial"/>
              <a:cs typeface="Arial"/>
              <a:sym typeface="KG Second Chances Solid" charset="0"/>
            </a:endParaRPr>
          </a:p>
          <a:p>
            <a:pPr marL="0" lvl="2">
              <a:buClr>
                <a:schemeClr val="tx1"/>
              </a:buClr>
              <a:defRPr/>
            </a:pPr>
            <a:endParaRPr lang="en-US" altLang="en-US" dirty="0">
              <a:solidFill>
                <a:srgbClr val="7F7F7F"/>
              </a:solidFill>
              <a:latin typeface="Arial"/>
              <a:cs typeface="Arial"/>
              <a:sym typeface="KG Second Chances Solid" charset="0"/>
            </a:endParaRPr>
          </a:p>
        </p:txBody>
      </p:sp>
      <p:sp>
        <p:nvSpPr>
          <p:cNvPr id="10" name="Rectangle 9"/>
          <p:cNvSpPr/>
          <p:nvPr/>
        </p:nvSpPr>
        <p:spPr>
          <a:xfrm>
            <a:off x="2147690" y="3130660"/>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40231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6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203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rcRect t="12681" b="12681"/>
          <a:stretch>
            <a:fillRect/>
          </a:stretch>
        </p:blipFill>
        <p:spPr/>
      </p:pic>
      <p:pic>
        <p:nvPicPr>
          <p:cNvPr id="6" name="Picture 5" descr="PPT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2"/>
          <a:stretch>
            <a:fillRect/>
          </a:stretch>
        </p:blipFill>
        <p:spPr>
          <a:xfrm>
            <a:off x="228600" y="228600"/>
            <a:ext cx="8686800" cy="6400800"/>
          </a:xfrm>
          <a:prstGeom prst="rect">
            <a:avLst/>
          </a:prstGeom>
        </p:spPr>
      </p:pic>
      <p:sp>
        <p:nvSpPr>
          <p:cNvPr id="9" name="TextBox 8"/>
          <p:cNvSpPr txBox="1"/>
          <p:nvPr/>
        </p:nvSpPr>
        <p:spPr>
          <a:xfrm>
            <a:off x="5546629" y="2764213"/>
            <a:ext cx="3361592" cy="584776"/>
          </a:xfrm>
          <a:prstGeom prst="rect">
            <a:avLst/>
          </a:prstGeom>
          <a:noFill/>
        </p:spPr>
        <p:txBody>
          <a:bodyPr wrap="square" rtlCol="0">
            <a:spAutoFit/>
          </a:bodyPr>
          <a:lstStyle/>
          <a:p>
            <a:r>
              <a:rPr lang="en-US" sz="3200" dirty="0" smtClean="0">
                <a:solidFill>
                  <a:srgbClr val="0E4294"/>
                </a:solidFill>
                <a:latin typeface="TradeGothic CondEighteen"/>
                <a:cs typeface="TradeGothic CondEighteen"/>
              </a:rPr>
              <a:t>Post-Test</a:t>
            </a:r>
          </a:p>
        </p:txBody>
      </p:sp>
    </p:spTree>
    <p:extLst>
      <p:ext uri="{BB962C8B-B14F-4D97-AF65-F5344CB8AC3E}">
        <p14:creationId xmlns:p14="http://schemas.microsoft.com/office/powerpoint/2010/main" val="378669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NOW LET’S TRY!</a:t>
            </a:r>
            <a:endParaRPr lang="en-US" sz="2400" dirty="0">
              <a:solidFill>
                <a:schemeClr val="bg1"/>
              </a:solidFill>
              <a:latin typeface="TradeGothic CondEighteen"/>
              <a:cs typeface="TradeGothic CondEighteen"/>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61120"/>
            <a:ext cx="4939674" cy="3139321"/>
          </a:xfrm>
          <a:prstGeom prst="rect">
            <a:avLst/>
          </a:prstGeom>
          <a:noFill/>
        </p:spPr>
        <p:txBody>
          <a:bodyPr wrap="square" numCol="1" rtlCol="0">
            <a:spAutoFit/>
          </a:bodyPr>
          <a:lstStyle/>
          <a:p>
            <a:pPr defTabSz="1300460">
              <a:buClr>
                <a:schemeClr val="tx1"/>
              </a:buClr>
              <a:defRPr/>
            </a:pPr>
            <a:r>
              <a:rPr lang="en-US" altLang="en-US" dirty="0">
                <a:solidFill>
                  <a:srgbClr val="7F7F7F"/>
                </a:solidFill>
                <a:latin typeface="Arial"/>
                <a:ea typeface="KG Second Chances Solid" charset="0"/>
                <a:cs typeface="Arial"/>
                <a:sym typeface="KG Second Chances Solid" charset="0"/>
              </a:rPr>
              <a:t>There are 2 different activities for you to experience with your child. </a:t>
            </a:r>
            <a:r>
              <a:rPr lang="en-US" altLang="en-US" dirty="0" smtClean="0">
                <a:solidFill>
                  <a:srgbClr val="7F7F7F"/>
                </a:solidFill>
                <a:latin typeface="Arial"/>
                <a:ea typeface="KG Second Chances Solid" charset="0"/>
                <a:cs typeface="Arial"/>
                <a:sym typeface="KG Second Chances Solid" charset="0"/>
              </a:rPr>
              <a:t>Take </a:t>
            </a:r>
            <a:r>
              <a:rPr lang="en-US" altLang="en-US" dirty="0">
                <a:solidFill>
                  <a:srgbClr val="7F7F7F"/>
                </a:solidFill>
                <a:latin typeface="Arial"/>
                <a:ea typeface="KG Second Chances Solid" charset="0"/>
                <a:cs typeface="Arial"/>
                <a:sym typeface="KG Second Chances Solid" charset="0"/>
              </a:rPr>
              <a:t>your time.</a:t>
            </a:r>
          </a:p>
          <a:p>
            <a:pPr defTabSz="1300460">
              <a:buClr>
                <a:schemeClr val="tx1"/>
              </a:buClr>
              <a:defRPr/>
            </a:pPr>
            <a:endParaRPr lang="en-US" altLang="en-US" dirty="0">
              <a:solidFill>
                <a:srgbClr val="7F7F7F"/>
              </a:solidFill>
              <a:latin typeface="Arial"/>
              <a:ea typeface="KG Second Chances Solid" charset="0"/>
              <a:cs typeface="Arial"/>
              <a:sym typeface="KG Second Chances Solid" charset="0"/>
            </a:endParaRPr>
          </a:p>
          <a:p>
            <a:pPr defTabSz="1300460">
              <a:buClr>
                <a:schemeClr val="tx1"/>
              </a:buClr>
              <a:defRPr/>
            </a:pPr>
            <a:r>
              <a:rPr lang="en-US" altLang="en-US" dirty="0">
                <a:solidFill>
                  <a:srgbClr val="7F7F7F"/>
                </a:solidFill>
                <a:latin typeface="Arial"/>
                <a:ea typeface="KG Second Chances Solid" charset="0"/>
                <a:cs typeface="Arial"/>
                <a:sym typeface="KG Second Chances Solid" charset="0"/>
              </a:rPr>
              <a:t>Prize at the </a:t>
            </a:r>
            <a:r>
              <a:rPr lang="en-US" altLang="en-US" dirty="0" smtClean="0">
                <a:solidFill>
                  <a:srgbClr val="7F7F7F"/>
                </a:solidFill>
                <a:latin typeface="Arial"/>
                <a:ea typeface="KG Second Chances Solid" charset="0"/>
                <a:cs typeface="Arial"/>
                <a:sym typeface="KG Second Chances Solid" charset="0"/>
              </a:rPr>
              <a:t>end.</a:t>
            </a:r>
            <a:endParaRPr lang="en-US" altLang="en-US" dirty="0">
              <a:solidFill>
                <a:srgbClr val="7F7F7F"/>
              </a:solidFill>
              <a:latin typeface="Arial"/>
              <a:ea typeface="KG Second Chances Solid" charset="0"/>
              <a:cs typeface="Arial"/>
              <a:sym typeface="KG Second Chances Solid" charset="0"/>
            </a:endParaRPr>
          </a:p>
          <a:p>
            <a:pPr defTabSz="1300460">
              <a:buClr>
                <a:schemeClr val="tx1"/>
              </a:buClr>
              <a:defRPr/>
            </a:pPr>
            <a:endParaRPr lang="en-US" altLang="en-US" dirty="0">
              <a:solidFill>
                <a:srgbClr val="7F7F7F"/>
              </a:solidFill>
              <a:latin typeface="Arial"/>
              <a:ea typeface="KG Second Chances Solid" charset="0"/>
              <a:cs typeface="Arial"/>
              <a:sym typeface="KG Second Chances Solid" charset="0"/>
            </a:endParaRPr>
          </a:p>
          <a:p>
            <a:pPr defTabSz="1300460">
              <a:buClr>
                <a:schemeClr val="tx1"/>
              </a:buClr>
              <a:defRPr/>
            </a:pPr>
            <a:r>
              <a:rPr lang="en-US" altLang="en-US" dirty="0">
                <a:solidFill>
                  <a:srgbClr val="7F7F7F"/>
                </a:solidFill>
                <a:latin typeface="Arial"/>
                <a:ea typeface="KG Second Chances Solid" charset="0"/>
                <a:cs typeface="Arial"/>
                <a:sym typeface="KG Second Chances Solid" charset="0"/>
              </a:rPr>
              <a:t>The KY Parent Guide is a great tool to help your child </a:t>
            </a:r>
            <a:r>
              <a:rPr lang="en-US" altLang="en-US" dirty="0" smtClean="0">
                <a:solidFill>
                  <a:srgbClr val="7F7F7F"/>
                </a:solidFill>
                <a:latin typeface="Arial"/>
                <a:ea typeface="KG Second Chances Solid" charset="0"/>
                <a:cs typeface="Arial"/>
                <a:sym typeface="KG Second Chances Solid" charset="0"/>
              </a:rPr>
              <a:t>succeed. Download in the </a:t>
            </a:r>
            <a:r>
              <a:rPr lang="en-US" altLang="en-US" dirty="0">
                <a:solidFill>
                  <a:srgbClr val="7F7F7F"/>
                </a:solidFill>
                <a:latin typeface="Arial"/>
                <a:ea typeface="KG Second Chances Solid" charset="0"/>
                <a:cs typeface="Arial"/>
                <a:sym typeface="KG Second Chances Solid" charset="0"/>
              </a:rPr>
              <a:t>bottom right </a:t>
            </a:r>
            <a:r>
              <a:rPr lang="en-US" altLang="en-US" dirty="0" smtClean="0">
                <a:solidFill>
                  <a:srgbClr val="7F7F7F"/>
                </a:solidFill>
                <a:latin typeface="Arial"/>
                <a:ea typeface="KG Second Chances Solid" charset="0"/>
                <a:cs typeface="Arial"/>
                <a:sym typeface="KG Second Chances Solid" charset="0"/>
              </a:rPr>
              <a:t>corner of</a:t>
            </a:r>
            <a:r>
              <a:rPr lang="en-US" altLang="en-US" dirty="0">
                <a:solidFill>
                  <a:srgbClr val="7F7F7F"/>
                </a:solidFill>
                <a:latin typeface="Arial"/>
                <a:ea typeface="KG Second Chances Solid" charset="0"/>
                <a:cs typeface="Arial"/>
                <a:sym typeface="KG Second Chances Solid" charset="0"/>
              </a:rPr>
              <a:t>: </a:t>
            </a:r>
            <a:r>
              <a:rPr lang="en-US" altLang="en-US" dirty="0">
                <a:solidFill>
                  <a:srgbClr val="7F7F7F"/>
                </a:solidFill>
                <a:latin typeface="Arial"/>
                <a:ea typeface="KG Second Chances Solid" charset="0"/>
                <a:cs typeface="Arial"/>
                <a:sym typeface="KG Second Chances Solid" charset="0"/>
                <a:hlinkClick r:id="rId3"/>
              </a:rPr>
              <a:t>http://kidsnow.ky.gov/engaging-families/Pages/Parent-</a:t>
            </a:r>
            <a:r>
              <a:rPr lang="en-US" altLang="en-US" dirty="0" smtClean="0">
                <a:solidFill>
                  <a:srgbClr val="7F7F7F"/>
                </a:solidFill>
                <a:latin typeface="Arial"/>
                <a:ea typeface="KG Second Chances Solid" charset="0"/>
                <a:cs typeface="Arial"/>
                <a:sym typeface="KG Second Chances Solid" charset="0"/>
                <a:hlinkClick r:id="rId3"/>
              </a:rPr>
              <a:t>Guides.aspx</a:t>
            </a:r>
            <a:r>
              <a:rPr lang="en-US" altLang="en-US" dirty="0" smtClean="0">
                <a:solidFill>
                  <a:srgbClr val="7F7F7F"/>
                </a:solidFill>
                <a:latin typeface="Arial"/>
                <a:ea typeface="KG Second Chances Solid" charset="0"/>
                <a:cs typeface="Arial"/>
                <a:sym typeface="KG Second Chances Solid" charset="0"/>
              </a:rPr>
              <a:t> </a:t>
            </a:r>
            <a:endParaRPr lang="en-US" altLang="en-US" dirty="0">
              <a:solidFill>
                <a:srgbClr val="7F7F7F"/>
              </a:solidFill>
              <a:latin typeface="Arial"/>
              <a:ea typeface="KG Second Chances Solid" charset="0"/>
              <a:cs typeface="Arial"/>
              <a:sym typeface="KG Second Chances Solid" charset="0"/>
            </a:endParaRPr>
          </a:p>
          <a:p>
            <a:pPr marL="0" lvl="2">
              <a:buClr>
                <a:schemeClr val="tx1"/>
              </a:buClr>
              <a:defRPr/>
            </a:pPr>
            <a:endParaRPr lang="en-US" altLang="en-US" dirty="0">
              <a:solidFill>
                <a:srgbClr val="7F7F7F"/>
              </a:solidFill>
              <a:latin typeface="Arial"/>
              <a:cs typeface="Arial"/>
              <a:sym typeface="KG Second Chances Solid" charset="0"/>
            </a:endParaRPr>
          </a:p>
        </p:txBody>
      </p:sp>
      <p:sp>
        <p:nvSpPr>
          <p:cNvPr id="10" name="Rectangle 9"/>
          <p:cNvSpPr/>
          <p:nvPr/>
        </p:nvSpPr>
        <p:spPr>
          <a:xfrm>
            <a:off x="2147690" y="293896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3463138"/>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09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OUR SCHOOL MISSION</a:t>
            </a:r>
            <a:endParaRPr lang="en-US" sz="2400" dirty="0">
              <a:solidFill>
                <a:schemeClr val="bg1"/>
              </a:solidFill>
              <a:latin typeface="TradeGothic CondEighteen"/>
              <a:cs typeface="TradeGothic CondEighteen"/>
            </a:endParaRPr>
          </a:p>
        </p:txBody>
      </p:sp>
      <p:sp>
        <p:nvSpPr>
          <p:cNvPr id="11" name="TextBox 10"/>
          <p:cNvSpPr txBox="1"/>
          <p:nvPr/>
        </p:nvSpPr>
        <p:spPr>
          <a:xfrm>
            <a:off x="1531398" y="2892849"/>
            <a:ext cx="4939674" cy="646331"/>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Enter mission here.</a:t>
            </a:r>
          </a:p>
          <a:p>
            <a:endParaRPr lang="en-US" dirty="0">
              <a:solidFill>
                <a:schemeClr val="tx1">
                  <a:lumMod val="50000"/>
                  <a:lumOff val="50000"/>
                </a:schemeClr>
              </a:solidFill>
              <a:latin typeface="MetaOT-Book"/>
              <a:cs typeface="MetaOT-Book"/>
            </a:endParaRPr>
          </a:p>
        </p:txBody>
      </p:sp>
    </p:spTree>
    <p:extLst>
      <p:ext uri="{BB962C8B-B14F-4D97-AF65-F5344CB8AC3E}">
        <p14:creationId xmlns:p14="http://schemas.microsoft.com/office/powerpoint/2010/main" val="50590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a:latin typeface="Calibri" charset="0"/>
            </a:endParaRPr>
          </a:p>
        </p:txBody>
      </p:sp>
      <p:sp>
        <p:nvSpPr>
          <p:cNvPr id="48130" name="Content Placeholder 2"/>
          <p:cNvSpPr>
            <a:spLocks noGrp="1"/>
          </p:cNvSpPr>
          <p:nvPr>
            <p:ph idx="1"/>
          </p:nvPr>
        </p:nvSpPr>
        <p:spPr/>
        <p:txBody>
          <a:bodyPr/>
          <a:lstStyle/>
          <a:p>
            <a:endParaRPr lang="en-US">
              <a:latin typeface="Calibri" charset="0"/>
            </a:endParaRPr>
          </a:p>
        </p:txBody>
      </p:sp>
      <p:pic>
        <p:nvPicPr>
          <p:cNvPr id="48131" name="Picture 3" descr="PPT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547688" y="704850"/>
            <a:ext cx="158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chemeClr val="bg1"/>
                </a:solidFill>
                <a:latin typeface="Arial" charset="0"/>
                <a:cs typeface="Arial" charset="0"/>
              </a:rPr>
              <a:t>ACTIVITY</a:t>
            </a:r>
          </a:p>
        </p:txBody>
      </p:sp>
      <p:sp>
        <p:nvSpPr>
          <p:cNvPr id="7" name="Rectangle 6"/>
          <p:cNvSpPr/>
          <p:nvPr/>
        </p:nvSpPr>
        <p:spPr>
          <a:xfrm>
            <a:off x="2179638" y="2082800"/>
            <a:ext cx="241300" cy="242888"/>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595563" y="2024063"/>
            <a:ext cx="4940300" cy="1477962"/>
          </a:xfrm>
          <a:prstGeom prst="rect">
            <a:avLst/>
          </a:prstGeom>
          <a:noFill/>
        </p:spPr>
        <p:txBody>
          <a:bodyPr>
            <a:spAutoFit/>
          </a:bodyPr>
          <a:lstStyle/>
          <a:p>
            <a:pPr>
              <a:defRPr/>
            </a:pPr>
            <a:r>
              <a:rPr lang="en-US" altLang="en-US" dirty="0">
                <a:solidFill>
                  <a:schemeClr val="bg1">
                    <a:lumMod val="50000"/>
                  </a:schemeClr>
                </a:solidFill>
                <a:latin typeface="Arial"/>
                <a:cs typeface="Arial"/>
              </a:rPr>
              <a:t>Pick up your children from __ and break out into groups.</a:t>
            </a:r>
          </a:p>
          <a:p>
            <a:pPr>
              <a:defRPr/>
            </a:pPr>
            <a:endParaRPr lang="en-US" altLang="en-US" dirty="0">
              <a:solidFill>
                <a:schemeClr val="bg1">
                  <a:lumMod val="50000"/>
                </a:schemeClr>
              </a:solidFill>
              <a:latin typeface="Arial"/>
              <a:cs typeface="Arial"/>
            </a:endParaRPr>
          </a:p>
          <a:p>
            <a:pPr>
              <a:defRPr/>
            </a:pPr>
            <a:r>
              <a:rPr lang="en-US" altLang="en-US" dirty="0">
                <a:solidFill>
                  <a:schemeClr val="bg1">
                    <a:lumMod val="50000"/>
                  </a:schemeClr>
                </a:solidFill>
                <a:latin typeface="Arial"/>
                <a:cs typeface="Arial"/>
              </a:rPr>
              <a:t>Each breakout meets for </a:t>
            </a:r>
            <a:r>
              <a:rPr lang="en-US" altLang="en-US" dirty="0" smtClean="0">
                <a:solidFill>
                  <a:schemeClr val="bg1">
                    <a:lumMod val="50000"/>
                  </a:schemeClr>
                </a:solidFill>
                <a:latin typeface="Arial"/>
                <a:cs typeface="Arial"/>
              </a:rPr>
              <a:t>__ </a:t>
            </a:r>
            <a:r>
              <a:rPr lang="en-US" altLang="en-US" dirty="0">
                <a:solidFill>
                  <a:schemeClr val="bg1">
                    <a:lumMod val="50000"/>
                  </a:schemeClr>
                </a:solidFill>
                <a:latin typeface="Arial"/>
                <a:cs typeface="Arial"/>
              </a:rPr>
              <a:t>minutes. Directions will be given there.</a:t>
            </a:r>
          </a:p>
        </p:txBody>
      </p:sp>
      <p:sp>
        <p:nvSpPr>
          <p:cNvPr id="9" name="Rectangle 8"/>
          <p:cNvSpPr/>
          <p:nvPr/>
        </p:nvSpPr>
        <p:spPr>
          <a:xfrm>
            <a:off x="2179638" y="2887663"/>
            <a:ext cx="241300" cy="242887"/>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231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a:latin typeface="Calibri" charset="0"/>
            </a:endParaRPr>
          </a:p>
        </p:txBody>
      </p:sp>
      <p:sp>
        <p:nvSpPr>
          <p:cNvPr id="49154" name="Content Placeholder 2"/>
          <p:cNvSpPr>
            <a:spLocks noGrp="1"/>
          </p:cNvSpPr>
          <p:nvPr>
            <p:ph idx="1"/>
          </p:nvPr>
        </p:nvSpPr>
        <p:spPr/>
        <p:txBody>
          <a:bodyPr/>
          <a:lstStyle/>
          <a:p>
            <a:pPr marL="0" indent="0" eaLnBrk="1" hangingPunct="1">
              <a:buFont typeface="Arial" charset="0"/>
              <a:buNone/>
            </a:pPr>
            <a:endParaRPr lang="en-US">
              <a:latin typeface="Calibri" charset="0"/>
            </a:endParaRPr>
          </a:p>
        </p:txBody>
      </p:sp>
      <p:pic>
        <p:nvPicPr>
          <p:cNvPr id="49155" name="Picture 4" descr="PPTslid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5"/>
          <p:cNvSpPr txBox="1">
            <a:spLocks noChangeArrowheads="1"/>
          </p:cNvSpPr>
          <p:nvPr/>
        </p:nvSpPr>
        <p:spPr bwMode="auto">
          <a:xfrm>
            <a:off x="5546725" y="2763838"/>
            <a:ext cx="3360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0E4294"/>
                </a:solidFill>
                <a:latin typeface="TradeGothic CondEighteen" charset="0"/>
                <a:cs typeface="TradeGothic CondEighteen" charset="0"/>
              </a:rPr>
              <a:t>Thank you!</a:t>
            </a:r>
          </a:p>
          <a:p>
            <a:pPr eaLnBrk="1" hangingPunct="1"/>
            <a:r>
              <a:rPr lang="en-US" dirty="0">
                <a:latin typeface="MetaOT-Book" charset="0"/>
                <a:cs typeface="MetaOT-Book" charset="0"/>
              </a:rPr>
              <a:t>Workshop </a:t>
            </a:r>
            <a:r>
              <a:rPr lang="en-US" dirty="0" smtClean="0">
                <a:latin typeface="MetaOT-Book" charset="0"/>
                <a:cs typeface="MetaOT-Book" charset="0"/>
              </a:rPr>
              <a:t>2:</a:t>
            </a:r>
            <a:endParaRPr lang="en-US" dirty="0">
              <a:latin typeface="MetaOT-Book" charset="0"/>
              <a:cs typeface="MetaOT-Book" charset="0"/>
            </a:endParaRPr>
          </a:p>
          <a:p>
            <a:pPr eaLnBrk="1" hangingPunct="1"/>
            <a:r>
              <a:rPr lang="en-US" dirty="0">
                <a:latin typeface="MetaOT-Book" charset="0"/>
                <a:cs typeface="MetaOT-Book" charset="0"/>
              </a:rPr>
              <a:t>DATE AND TIME</a:t>
            </a:r>
          </a:p>
        </p:txBody>
      </p:sp>
    </p:spTree>
    <p:extLst>
      <p:ext uri="{BB962C8B-B14F-4D97-AF65-F5344CB8AC3E}">
        <p14:creationId xmlns:p14="http://schemas.microsoft.com/office/powerpoint/2010/main" val="375891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29" y="2764213"/>
            <a:ext cx="3361592" cy="954107"/>
          </a:xfrm>
          <a:prstGeom prst="rect">
            <a:avLst/>
          </a:prstGeom>
          <a:noFill/>
        </p:spPr>
        <p:txBody>
          <a:bodyPr wrap="square" rtlCol="0">
            <a:spAutoFit/>
          </a:bodyPr>
          <a:lstStyle/>
          <a:p>
            <a:r>
              <a:rPr lang="en-US" sz="3200" dirty="0" smtClean="0">
                <a:solidFill>
                  <a:srgbClr val="0E4294"/>
                </a:solidFill>
                <a:latin typeface="TradeGothic CondEighteen"/>
                <a:cs typeface="TradeGothic CondEighteen"/>
              </a:rPr>
              <a:t>SECTION HEADLINE</a:t>
            </a:r>
          </a:p>
          <a:p>
            <a:r>
              <a:rPr lang="en-US" sz="2400" dirty="0" smtClean="0">
                <a:latin typeface="MetaOT-Book"/>
                <a:cs typeface="MetaOT-Book"/>
              </a:rPr>
              <a:t>Deck style</a:t>
            </a:r>
          </a:p>
        </p:txBody>
      </p:sp>
    </p:spTree>
    <p:extLst>
      <p:ext uri="{BB962C8B-B14F-4D97-AF65-F5344CB8AC3E}">
        <p14:creationId xmlns:p14="http://schemas.microsoft.com/office/powerpoint/2010/main" val="80219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29" y="2764213"/>
            <a:ext cx="3361592" cy="954107"/>
          </a:xfrm>
          <a:prstGeom prst="rect">
            <a:avLst/>
          </a:prstGeom>
          <a:noFill/>
        </p:spPr>
        <p:txBody>
          <a:bodyPr wrap="square" rtlCol="0">
            <a:spAutoFit/>
          </a:bodyPr>
          <a:lstStyle/>
          <a:p>
            <a:r>
              <a:rPr lang="en-US" sz="3200" dirty="0" smtClean="0">
                <a:solidFill>
                  <a:srgbClr val="0E4294"/>
                </a:solidFill>
                <a:latin typeface="TradeGothic CondEighteen"/>
                <a:cs typeface="TradeGothic CondEighteen"/>
              </a:rPr>
              <a:t>SECTION HEADLINE</a:t>
            </a:r>
          </a:p>
          <a:p>
            <a:r>
              <a:rPr lang="en-US" sz="2400" dirty="0" smtClean="0">
                <a:latin typeface="MetaOT-Book"/>
                <a:cs typeface="MetaOT-Book"/>
              </a:rPr>
              <a:t>Deck style</a:t>
            </a:r>
          </a:p>
        </p:txBody>
      </p:sp>
    </p:spTree>
    <p:extLst>
      <p:ext uri="{BB962C8B-B14F-4D97-AF65-F5344CB8AC3E}">
        <p14:creationId xmlns:p14="http://schemas.microsoft.com/office/powerpoint/2010/main" val="310379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PPTslide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5546629" y="2764213"/>
            <a:ext cx="3361592" cy="954107"/>
          </a:xfrm>
          <a:prstGeom prst="rect">
            <a:avLst/>
          </a:prstGeom>
          <a:noFill/>
        </p:spPr>
        <p:txBody>
          <a:bodyPr wrap="square" rtlCol="0">
            <a:spAutoFit/>
          </a:bodyPr>
          <a:lstStyle/>
          <a:p>
            <a:r>
              <a:rPr lang="en-US" sz="3200" dirty="0" smtClean="0">
                <a:solidFill>
                  <a:srgbClr val="0E4294"/>
                </a:solidFill>
                <a:latin typeface="TradeGothic CondEighteen"/>
                <a:cs typeface="TradeGothic CondEighteen"/>
              </a:rPr>
              <a:t>SECTION HEADLINE</a:t>
            </a:r>
          </a:p>
          <a:p>
            <a:r>
              <a:rPr lang="en-US" sz="2400" dirty="0" smtClean="0">
                <a:latin typeface="TradeGothic CondEighteen"/>
                <a:cs typeface="TradeGothic CondEighteen"/>
              </a:rPr>
              <a:t>Deck style</a:t>
            </a:r>
          </a:p>
        </p:txBody>
      </p:sp>
    </p:spTree>
    <p:extLst>
      <p:ext uri="{BB962C8B-B14F-4D97-AF65-F5344CB8AC3E}">
        <p14:creationId xmlns:p14="http://schemas.microsoft.com/office/powerpoint/2010/main" val="366074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ndParaRPr>
          </a:p>
        </p:txBody>
      </p:sp>
      <p:sp>
        <p:nvSpPr>
          <p:cNvPr id="51202" name="Content Placeholder 2"/>
          <p:cNvSpPr>
            <a:spLocks noGrp="1"/>
          </p:cNvSpPr>
          <p:nvPr>
            <p:ph idx="1"/>
          </p:nvPr>
        </p:nvSpPr>
        <p:spPr/>
        <p:txBody>
          <a:bodyPr/>
          <a:lstStyle/>
          <a:p>
            <a:endParaRPr lang="en-US">
              <a:latin typeface="Calibri" charset="0"/>
            </a:endParaRPr>
          </a:p>
        </p:txBody>
      </p:sp>
      <p:pic>
        <p:nvPicPr>
          <p:cNvPr id="51203" name="Picture 3" descr="PPTslid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576263" y="915988"/>
            <a:ext cx="1433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chemeClr val="bg1"/>
                </a:solidFill>
                <a:latin typeface="Arial" charset="0"/>
                <a:cs typeface="Arial" charset="0"/>
              </a:rPr>
              <a:t>SAMPLE</a:t>
            </a:r>
          </a:p>
        </p:txBody>
      </p:sp>
    </p:spTree>
    <p:extLst>
      <p:ext uri="{BB962C8B-B14F-4D97-AF65-F5344CB8AC3E}">
        <p14:creationId xmlns:p14="http://schemas.microsoft.com/office/powerpoint/2010/main" val="2910787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SAMPLE</a:t>
            </a:r>
            <a:endParaRPr lang="en-US" sz="2400" dirty="0">
              <a:solidFill>
                <a:schemeClr val="bg1"/>
              </a:solidFill>
              <a:latin typeface="TradeGothic CondEighteen"/>
              <a:cs typeface="TradeGothic CondEighteen"/>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47690" y="37477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1477328"/>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SAMPLE</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SAMPLE</a:t>
            </a:r>
          </a:p>
          <a:p>
            <a:endParaRPr lang="en-US" dirty="0">
              <a:solidFill>
                <a:schemeClr val="tx1">
                  <a:lumMod val="50000"/>
                  <a:lumOff val="50000"/>
                </a:schemeClr>
              </a:solidFill>
              <a:latin typeface="MetaOT-Book"/>
              <a:cs typeface="MetaOT-Book"/>
            </a:endParaRPr>
          </a:p>
          <a:p>
            <a:endParaRPr lang="en-US" dirty="0">
              <a:solidFill>
                <a:schemeClr val="tx1">
                  <a:lumMod val="50000"/>
                  <a:lumOff val="50000"/>
                </a:schemeClr>
              </a:solidFill>
              <a:latin typeface="MetaOT-Book"/>
              <a:cs typeface="MetaOT-Book"/>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39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531398" y="2892849"/>
            <a:ext cx="4939674" cy="646331"/>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SAMPLE</a:t>
            </a:r>
          </a:p>
          <a:p>
            <a:endParaRPr lang="en-US" dirty="0">
              <a:solidFill>
                <a:schemeClr val="tx1">
                  <a:lumMod val="50000"/>
                  <a:lumOff val="50000"/>
                </a:schemeClr>
              </a:solidFill>
              <a:latin typeface="MetaOT-Book"/>
              <a:cs typeface="MetaOT-Book"/>
            </a:endParaRPr>
          </a:p>
        </p:txBody>
      </p:sp>
    </p:spTree>
    <p:extLst>
      <p:ext uri="{BB962C8B-B14F-4D97-AF65-F5344CB8AC3E}">
        <p14:creationId xmlns:p14="http://schemas.microsoft.com/office/powerpoint/2010/main" val="28184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OUR SCHOOL VISION</a:t>
            </a:r>
            <a:endParaRPr lang="en-US" sz="2400" dirty="0">
              <a:solidFill>
                <a:schemeClr val="bg1"/>
              </a:solidFill>
              <a:latin typeface="TradeGothic CondEighteen"/>
              <a:cs typeface="TradeGothic CondEighteen"/>
            </a:endParaRPr>
          </a:p>
        </p:txBody>
      </p:sp>
      <p:sp>
        <p:nvSpPr>
          <p:cNvPr id="11" name="TextBox 10"/>
          <p:cNvSpPr txBox="1"/>
          <p:nvPr/>
        </p:nvSpPr>
        <p:spPr>
          <a:xfrm>
            <a:off x="1531398" y="2892849"/>
            <a:ext cx="4939674" cy="646331"/>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Enter vision here.</a:t>
            </a:r>
          </a:p>
          <a:p>
            <a:endParaRPr lang="en-US" dirty="0">
              <a:solidFill>
                <a:schemeClr val="tx1">
                  <a:lumMod val="50000"/>
                  <a:lumOff val="50000"/>
                </a:schemeClr>
              </a:solidFill>
              <a:latin typeface="MetaOT-Book"/>
              <a:cs typeface="MetaOT-Book"/>
            </a:endParaRPr>
          </a:p>
        </p:txBody>
      </p:sp>
    </p:spTree>
    <p:extLst>
      <p:ext uri="{BB962C8B-B14F-4D97-AF65-F5344CB8AC3E}">
        <p14:creationId xmlns:p14="http://schemas.microsoft.com/office/powerpoint/2010/main" val="291879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INTRODUCTIONS</a:t>
            </a:r>
            <a:endParaRPr lang="en-US" sz="2400" dirty="0">
              <a:solidFill>
                <a:schemeClr val="bg1"/>
              </a:solidFill>
              <a:latin typeface="TradeGothic CondEighteen"/>
              <a:cs typeface="TradeGothic CondEighteen"/>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47690" y="37477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923330"/>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Enter names of staff and support</a:t>
            </a:r>
          </a:p>
          <a:p>
            <a:endParaRPr lang="en-US" dirty="0">
              <a:solidFill>
                <a:schemeClr val="tx1">
                  <a:lumMod val="50000"/>
                  <a:lumOff val="50000"/>
                </a:schemeClr>
              </a:solidFill>
              <a:latin typeface="MetaOT-Book"/>
              <a:cs typeface="MetaOT-Book"/>
            </a:endParaRPr>
          </a:p>
          <a:p>
            <a:endParaRPr lang="en-US" dirty="0">
              <a:solidFill>
                <a:schemeClr val="tx1">
                  <a:lumMod val="50000"/>
                  <a:lumOff val="50000"/>
                </a:schemeClr>
              </a:solidFill>
              <a:latin typeface="MetaOT-Book"/>
              <a:cs typeface="MetaOT-Book"/>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92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endParaRPr lang="en-US">
              <a:latin typeface="Calibri" charset="0"/>
            </a:endParaRPr>
          </a:p>
        </p:txBody>
      </p:sp>
      <p:pic>
        <p:nvPicPr>
          <p:cNvPr id="1433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2682" b="12682"/>
          <a:stretch>
            <a:fillRect/>
          </a:stretch>
        </p:blipFill>
        <p:spPr/>
      </p:pic>
      <p:pic>
        <p:nvPicPr>
          <p:cNvPr id="14339" name="Picture 5" descr="PPTslid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5546725" y="2763838"/>
            <a:ext cx="3360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solidFill>
                  <a:srgbClr val="0E4294"/>
                </a:solidFill>
                <a:latin typeface="TradeGothic CondEighteen" charset="0"/>
                <a:cs typeface="TradeGothic CondEighteen" charset="0"/>
              </a:rPr>
              <a:t>Pre-Test</a:t>
            </a:r>
          </a:p>
        </p:txBody>
      </p:sp>
    </p:spTree>
    <p:extLst>
      <p:ext uri="{BB962C8B-B14F-4D97-AF65-F5344CB8AC3E}">
        <p14:creationId xmlns:p14="http://schemas.microsoft.com/office/powerpoint/2010/main" val="25034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ICE BREAKER</a:t>
            </a:r>
            <a:endParaRPr lang="en-US" sz="2400" dirty="0">
              <a:solidFill>
                <a:schemeClr val="bg1"/>
              </a:solidFill>
              <a:latin typeface="TradeGothic CondEighteen"/>
              <a:cs typeface="TradeGothic CondEighteen"/>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3435448"/>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2862323"/>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Introduce yourself.</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Choose an item, or items, from the box to share something about yourself with the group.</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We will then go around and introduce ourselves using the item you selected from the box.</a:t>
            </a:r>
          </a:p>
          <a:p>
            <a:endParaRPr lang="en-US" dirty="0">
              <a:solidFill>
                <a:schemeClr val="tx1">
                  <a:lumMod val="50000"/>
                  <a:lumOff val="50000"/>
                </a:schemeClr>
              </a:solidFill>
              <a:latin typeface="MetaOT-Book"/>
              <a:cs typeface="MetaOT-Book"/>
            </a:endParaRPr>
          </a:p>
          <a:p>
            <a:endParaRPr lang="en-US" dirty="0">
              <a:solidFill>
                <a:schemeClr val="tx1">
                  <a:lumMod val="50000"/>
                  <a:lumOff val="50000"/>
                </a:schemeClr>
              </a:solidFill>
              <a:latin typeface="MetaOT-Book"/>
              <a:cs typeface="MetaOT-Book"/>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05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ndParaRPr>
          </a:p>
        </p:txBody>
      </p:sp>
      <p:pic>
        <p:nvPicPr>
          <p:cNvPr id="3" name="Content Placeholder 2" descr="shutterstock_446682244.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p:pic>
      <p:pic>
        <p:nvPicPr>
          <p:cNvPr id="51203" name="Picture 3" descr="PPT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576263" y="915988"/>
            <a:ext cx="2254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chemeClr val="bg1"/>
                </a:solidFill>
                <a:latin typeface="TradeGothic CondEighteen"/>
                <a:cs typeface="TradeGothic CondEighteen"/>
              </a:rPr>
              <a:t>ICE </a:t>
            </a:r>
            <a:r>
              <a:rPr lang="en-US" sz="2400" dirty="0" smtClean="0">
                <a:solidFill>
                  <a:schemeClr val="bg1"/>
                </a:solidFill>
                <a:latin typeface="TradeGothic CondEighteen"/>
                <a:cs typeface="TradeGothic CondEighteen"/>
              </a:rPr>
              <a:t>BREAKER</a:t>
            </a:r>
            <a:endParaRPr lang="en-US" sz="2400" dirty="0">
              <a:solidFill>
                <a:schemeClr val="bg1"/>
              </a:solidFill>
              <a:latin typeface="TradeGothic CondEighteen"/>
              <a:cs typeface="TradeGothic CondEighteen"/>
            </a:endParaRPr>
          </a:p>
        </p:txBody>
      </p:sp>
      <p:sp>
        <p:nvSpPr>
          <p:cNvPr id="2" name="Rectangle 1"/>
          <p:cNvSpPr/>
          <p:nvPr/>
        </p:nvSpPr>
        <p:spPr>
          <a:xfrm>
            <a:off x="243840" y="1773476"/>
            <a:ext cx="8666480" cy="923330"/>
          </a:xfrm>
          <a:prstGeom prst="rect">
            <a:avLst/>
          </a:prstGeom>
        </p:spPr>
        <p:txBody>
          <a:bodyPr wrap="square">
            <a:spAutoFit/>
          </a:bodyPr>
          <a:lstStyle/>
          <a:p>
            <a:pPr algn="ctr"/>
            <a:r>
              <a:rPr lang="en-US" dirty="0">
                <a:solidFill>
                  <a:srgbClr val="000090"/>
                </a:solidFill>
                <a:latin typeface="MetaOT-Book"/>
                <a:cs typeface="MetaOT-Book"/>
              </a:rPr>
              <a:t>“My name is Donna, and I chose the </a:t>
            </a:r>
            <a:endParaRPr lang="en-US" dirty="0" smtClean="0">
              <a:solidFill>
                <a:srgbClr val="000090"/>
              </a:solidFill>
              <a:latin typeface="MetaOT-Book"/>
              <a:cs typeface="MetaOT-Book"/>
            </a:endParaRPr>
          </a:p>
          <a:p>
            <a:pPr algn="ctr"/>
            <a:r>
              <a:rPr lang="en-US" dirty="0" smtClean="0">
                <a:solidFill>
                  <a:srgbClr val="000090"/>
                </a:solidFill>
                <a:latin typeface="MetaOT-Book"/>
                <a:cs typeface="MetaOT-Book"/>
              </a:rPr>
              <a:t>rubber </a:t>
            </a:r>
            <a:r>
              <a:rPr lang="en-US" dirty="0">
                <a:solidFill>
                  <a:srgbClr val="000090"/>
                </a:solidFill>
                <a:latin typeface="MetaOT-Book"/>
                <a:cs typeface="MetaOT-Book"/>
              </a:rPr>
              <a:t>band </a:t>
            </a:r>
            <a:r>
              <a:rPr lang="en-US" dirty="0" smtClean="0">
                <a:solidFill>
                  <a:srgbClr val="000090"/>
                </a:solidFill>
                <a:latin typeface="MetaOT-Book"/>
                <a:cs typeface="MetaOT-Book"/>
              </a:rPr>
              <a:t>because </a:t>
            </a:r>
            <a:r>
              <a:rPr lang="en-US" dirty="0">
                <a:solidFill>
                  <a:srgbClr val="000090"/>
                </a:solidFill>
                <a:latin typeface="MetaOT-Book"/>
                <a:cs typeface="MetaOT-Book"/>
              </a:rPr>
              <a:t>I want to be flexible, </a:t>
            </a:r>
            <a:endParaRPr lang="en-US" dirty="0" smtClean="0">
              <a:solidFill>
                <a:srgbClr val="000090"/>
              </a:solidFill>
              <a:latin typeface="MetaOT-Book"/>
              <a:cs typeface="MetaOT-Book"/>
            </a:endParaRPr>
          </a:p>
          <a:p>
            <a:pPr algn="ctr"/>
            <a:r>
              <a:rPr lang="en-US" dirty="0" smtClean="0">
                <a:solidFill>
                  <a:srgbClr val="000090"/>
                </a:solidFill>
                <a:latin typeface="MetaOT-Book"/>
                <a:cs typeface="MetaOT-Book"/>
              </a:rPr>
              <a:t>and </a:t>
            </a:r>
            <a:r>
              <a:rPr lang="en-US" dirty="0">
                <a:solidFill>
                  <a:srgbClr val="000090"/>
                </a:solidFill>
                <a:latin typeface="MetaOT-Book"/>
                <a:cs typeface="MetaOT-Book"/>
              </a:rPr>
              <a:t>learn from this group experience.”</a:t>
            </a:r>
          </a:p>
        </p:txBody>
      </p:sp>
      <p:pic>
        <p:nvPicPr>
          <p:cNvPr id="4" name="Picture 3" descr="shutterstock_446682244.jpg"/>
          <p:cNvPicPr>
            <a:picLocks noChangeAspect="1"/>
          </p:cNvPicPr>
          <p:nvPr/>
        </p:nvPicPr>
        <p:blipFill rotWithShape="1">
          <a:blip r:embed="rId2">
            <a:extLst>
              <a:ext uri="{28A0092B-C50C-407E-A947-70E740481C1C}">
                <a14:useLocalDpi xmlns:a14="http://schemas.microsoft.com/office/drawing/2010/main" val="0"/>
              </a:ext>
            </a:extLst>
          </a:blip>
          <a:srcRect t="13296" b="8427"/>
          <a:stretch/>
        </p:blipFill>
        <p:spPr>
          <a:xfrm>
            <a:off x="243840" y="2905443"/>
            <a:ext cx="8666480" cy="3119120"/>
          </a:xfrm>
          <a:prstGeom prst="rect">
            <a:avLst/>
          </a:prstGeom>
        </p:spPr>
      </p:pic>
    </p:spTree>
    <p:extLst>
      <p:ext uri="{BB962C8B-B14F-4D97-AF65-F5344CB8AC3E}">
        <p14:creationId xmlns:p14="http://schemas.microsoft.com/office/powerpoint/2010/main" val="13869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hutterstock_161543660.jpg"/>
          <p:cNvPicPr>
            <a:picLocks noGrp="1" noChangeAspect="1"/>
          </p:cNvPicPr>
          <p:nvPr>
            <p:ph idx="1"/>
          </p:nvPr>
        </p:nvPicPr>
        <p:blipFill>
          <a:blip r:embed="rId2">
            <a:extLst>
              <a:ext uri="{28A0092B-C50C-407E-A947-70E740481C1C}">
                <a14:useLocalDpi xmlns:a14="http://schemas.microsoft.com/office/drawing/2010/main" val="0"/>
              </a:ext>
            </a:extLst>
          </a:blip>
          <a:srcRect t="11487" b="11487"/>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37919"/>
            <a:ext cx="5799098" cy="830997"/>
          </a:xfrm>
          <a:prstGeom prst="rect">
            <a:avLst/>
          </a:prstGeom>
          <a:noFill/>
        </p:spPr>
        <p:txBody>
          <a:bodyPr wrap="square" rtlCol="0">
            <a:spAutoFit/>
          </a:bodyPr>
          <a:lstStyle/>
          <a:p>
            <a:r>
              <a:rPr lang="en-US" sz="2400" dirty="0">
                <a:solidFill>
                  <a:schemeClr val="bg1"/>
                </a:solidFill>
                <a:latin typeface="TradeGothic CondEighteen" charset="0"/>
                <a:cs typeface="TradeGothic CondEighteen" charset="0"/>
              </a:rPr>
              <a:t>AT THE END OF THIS SESSION, PARTICIPANTS WILL BE ABLE TO:</a:t>
            </a:r>
          </a:p>
        </p:txBody>
      </p:sp>
      <p:sp>
        <p:nvSpPr>
          <p:cNvPr id="6" name="Rectangle 5"/>
          <p:cNvSpPr/>
          <p:nvPr/>
        </p:nvSpPr>
        <p:spPr>
          <a:xfrm>
            <a:off x="352160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2160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69813" y="2024362"/>
            <a:ext cx="4939674" cy="2308324"/>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Understand that children learn from their involvement </a:t>
            </a:r>
            <a:r>
              <a:rPr lang="en-US" dirty="0" smtClean="0">
                <a:solidFill>
                  <a:schemeClr val="tx1">
                    <a:lumMod val="50000"/>
                    <a:lumOff val="50000"/>
                  </a:schemeClr>
                </a:solidFill>
                <a:latin typeface="MetaOT-Book"/>
                <a:cs typeface="MetaOT-Book"/>
              </a:rPr>
              <a:t>in all experiences </a:t>
            </a:r>
            <a:r>
              <a:rPr lang="en-US" dirty="0" smtClean="0">
                <a:solidFill>
                  <a:schemeClr val="tx1">
                    <a:lumMod val="50000"/>
                    <a:lumOff val="50000"/>
                  </a:schemeClr>
                </a:solidFill>
                <a:latin typeface="MetaOT-Book"/>
                <a:cs typeface="MetaOT-Book"/>
              </a:rPr>
              <a:t>and interactions.</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Understand that the best way to help children learn at home is by following their lead.</a:t>
            </a:r>
          </a:p>
          <a:p>
            <a:endParaRPr lang="en-US" dirty="0">
              <a:solidFill>
                <a:schemeClr val="tx1">
                  <a:lumMod val="50000"/>
                  <a:lumOff val="50000"/>
                </a:schemeClr>
              </a:solidFill>
              <a:latin typeface="MetaOT-Book"/>
              <a:cs typeface="MetaOT-Book"/>
            </a:endParaRPr>
          </a:p>
          <a:p>
            <a:endParaRPr lang="en-US" dirty="0">
              <a:solidFill>
                <a:schemeClr val="tx1">
                  <a:lumMod val="50000"/>
                  <a:lumOff val="50000"/>
                </a:schemeClr>
              </a:solidFill>
              <a:latin typeface="MetaOT-Book"/>
              <a:cs typeface="MetaOT-Book"/>
            </a:endParaRPr>
          </a:p>
        </p:txBody>
      </p:sp>
      <p:pic>
        <p:nvPicPr>
          <p:cNvPr id="10" name="Picture 9" descr="shutterstock_161543660.jpg"/>
          <p:cNvPicPr>
            <a:picLocks noChangeAspect="1"/>
          </p:cNvPicPr>
          <p:nvPr/>
        </p:nvPicPr>
        <p:blipFill rotWithShape="1">
          <a:blip r:embed="rId2">
            <a:extLst>
              <a:ext uri="{28A0092B-C50C-407E-A947-70E740481C1C}">
                <a14:useLocalDpi xmlns:a14="http://schemas.microsoft.com/office/drawing/2010/main" val="0"/>
              </a:ext>
            </a:extLst>
          </a:blip>
          <a:srcRect l="3577"/>
          <a:stretch/>
        </p:blipFill>
        <p:spPr>
          <a:xfrm>
            <a:off x="323273" y="2032763"/>
            <a:ext cx="3105963" cy="2299923"/>
          </a:xfrm>
          <a:prstGeom prst="rect">
            <a:avLst/>
          </a:prstGeom>
        </p:spPr>
      </p:pic>
    </p:spTree>
    <p:extLst>
      <p:ext uri="{BB962C8B-B14F-4D97-AF65-F5344CB8AC3E}">
        <p14:creationId xmlns:p14="http://schemas.microsoft.com/office/powerpoint/2010/main" val="30388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6-30 at 1.46.18 AM.png"/>
          <p:cNvPicPr>
            <a:picLocks noChangeAspect="1"/>
          </p:cNvPicPr>
          <p:nvPr/>
        </p:nvPicPr>
        <p:blipFill rotWithShape="1">
          <a:blip r:embed="rId3">
            <a:extLst>
              <a:ext uri="{28A0092B-C50C-407E-A947-70E740481C1C}">
                <a14:useLocalDpi xmlns:a14="http://schemas.microsoft.com/office/drawing/2010/main" val="0"/>
              </a:ext>
            </a:extLst>
          </a:blip>
          <a:srcRect l="16729" t="9441" r="19353" b="1931"/>
          <a:stretch/>
        </p:blipFill>
        <p:spPr>
          <a:xfrm>
            <a:off x="571974" y="0"/>
            <a:ext cx="7913600" cy="6858000"/>
          </a:xfrm>
          <a:prstGeom prst="rect">
            <a:avLst/>
          </a:prstGeom>
        </p:spPr>
      </p:pic>
      <p:sp>
        <p:nvSpPr>
          <p:cNvPr id="2" name="Rectangle 1"/>
          <p:cNvSpPr/>
          <p:nvPr/>
        </p:nvSpPr>
        <p:spPr>
          <a:xfrm>
            <a:off x="0" y="6581001"/>
            <a:ext cx="4572000" cy="246221"/>
          </a:xfrm>
          <a:prstGeom prst="rect">
            <a:avLst/>
          </a:prstGeom>
        </p:spPr>
        <p:txBody>
          <a:bodyPr>
            <a:spAutoFit/>
          </a:bodyPr>
          <a:lstStyle/>
          <a:p>
            <a:r>
              <a:rPr lang="en-US" sz="1000" dirty="0">
                <a:solidFill>
                  <a:srgbClr val="7F7F7F"/>
                </a:solidFill>
                <a:latin typeface="Arial"/>
                <a:cs typeface="Arial"/>
                <a:hlinkClick r:id="rId4"/>
              </a:rPr>
              <a:t>http://kidsnow.ky.gov/School%20Readiness/Pages/default.aspx</a:t>
            </a:r>
            <a:r>
              <a:rPr lang="en-US" sz="1000" dirty="0">
                <a:solidFill>
                  <a:srgbClr val="7F7F7F"/>
                </a:solidFill>
                <a:latin typeface="Arial"/>
                <a:cs typeface="Arial"/>
              </a:rPr>
              <a:t> </a:t>
            </a:r>
          </a:p>
        </p:txBody>
      </p:sp>
    </p:spTree>
    <p:extLst>
      <p:ext uri="{BB962C8B-B14F-4D97-AF65-F5344CB8AC3E}">
        <p14:creationId xmlns:p14="http://schemas.microsoft.com/office/powerpoint/2010/main" val="3320881593"/>
      </p:ext>
    </p:extLst>
  </p:cSld>
  <p:clrMapOvr>
    <a:masterClrMapping/>
  </p:clrMapOvr>
</p:sld>
</file>

<file path=ppt/theme/theme1.xml><?xml version="1.0" encoding="utf-8"?>
<a:theme xmlns:a="http://schemas.openxmlformats.org/drawingml/2006/main" name="UWBL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929</Words>
  <Application>Microsoft Macintosh PowerPoint</Application>
  <PresentationFormat>On-screen Show (4:3)</PresentationFormat>
  <Paragraphs>107</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UWBLA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Brock</dc:creator>
  <cp:lastModifiedBy>MARIANA FLORIT</cp:lastModifiedBy>
  <cp:revision>19</cp:revision>
  <dcterms:created xsi:type="dcterms:W3CDTF">2015-04-21T19:52:07Z</dcterms:created>
  <dcterms:modified xsi:type="dcterms:W3CDTF">2016-07-18T20:41:06Z</dcterms:modified>
</cp:coreProperties>
</file>