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63" r:id="rId4"/>
    <p:sldId id="278" r:id="rId5"/>
    <p:sldId id="266" r:id="rId6"/>
    <p:sldId id="279" r:id="rId7"/>
    <p:sldId id="309" r:id="rId8"/>
    <p:sldId id="281" r:id="rId9"/>
    <p:sldId id="282" r:id="rId10"/>
    <p:sldId id="284" r:id="rId11"/>
    <p:sldId id="285" r:id="rId12"/>
    <p:sldId id="287" r:id="rId13"/>
    <p:sldId id="272" r:id="rId14"/>
    <p:sldId id="271" r:id="rId15"/>
    <p:sldId id="288" r:id="rId16"/>
    <p:sldId id="289" r:id="rId17"/>
    <p:sldId id="290" r:id="rId18"/>
    <p:sldId id="291" r:id="rId19"/>
    <p:sldId id="293" r:id="rId20"/>
    <p:sldId id="294" r:id="rId21"/>
    <p:sldId id="295" r:id="rId22"/>
    <p:sldId id="296" r:id="rId23"/>
    <p:sldId id="297" r:id="rId24"/>
    <p:sldId id="298" r:id="rId25"/>
    <p:sldId id="299" r:id="rId26"/>
    <p:sldId id="300" r:id="rId27"/>
    <p:sldId id="302" r:id="rId28"/>
    <p:sldId id="304" r:id="rId29"/>
    <p:sldId id="305" r:id="rId30"/>
    <p:sldId id="306" r:id="rId31"/>
    <p:sldId id="308" r:id="rId32"/>
    <p:sldId id="311" r:id="rId33"/>
    <p:sldId id="260" r:id="rId34"/>
    <p:sldId id="310" r:id="rId35"/>
    <p:sldId id="313" r:id="rId36"/>
    <p:sldId id="314" r:id="rId37"/>
    <p:sldId id="270" r:id="rId38"/>
    <p:sldId id="312" r:id="rId39"/>
    <p:sldId id="315" r:id="rId4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A343"/>
    <a:srgbClr val="0E4294"/>
    <a:srgbClr val="0D04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52"/>
  </p:normalViewPr>
  <p:slideViewPr>
    <p:cSldViewPr snapToGrid="0" snapToObjects="1">
      <p:cViewPr>
        <p:scale>
          <a:sx n="87" d="100"/>
          <a:sy n="87" d="100"/>
        </p:scale>
        <p:origin x="1824" y="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fld id="{A9ACB825-15D5-D64B-9A4C-A97ABAA75934}" type="datetimeFigureOut">
              <a:rPr lang="en-US" smtClean="0"/>
              <a:pPr>
                <a:defRPr/>
              </a:pPr>
              <a:t>1/17/17</a:t>
            </a:fld>
            <a:endParaRPr lang="es-E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fld id="{7664B82A-AF32-6D4B-8218-38B7C9C48078}" type="slidenum">
              <a:rPr lang="en-US" smtClean="0"/>
              <a:pPr>
                <a:defRPr/>
              </a:pPr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599109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rial" charset="0"/>
        <a:ea typeface="Arial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rial" charset="0"/>
        <a:ea typeface="Arial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rial" charset="0"/>
        <a:ea typeface="Arial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rial" charset="0"/>
        <a:ea typeface="Arial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El </a:t>
            </a:r>
            <a:r>
              <a:rPr lang="en-US" dirty="0" err="1"/>
              <a:t>aprendizaje</a:t>
            </a:r>
            <a:r>
              <a:rPr lang="en-US" dirty="0"/>
              <a:t> del </a:t>
            </a:r>
            <a:r>
              <a:rPr lang="en-US" dirty="0" err="1"/>
              <a:t>lenguaje</a:t>
            </a:r>
            <a:r>
              <a:rPr lang="en-US" dirty="0"/>
              <a:t> </a:t>
            </a:r>
            <a:r>
              <a:rPr lang="en-US" dirty="0" err="1"/>
              <a:t>requiere</a:t>
            </a:r>
            <a:r>
              <a:rPr lang="en-US" dirty="0"/>
              <a:t> de un </a:t>
            </a:r>
            <a:r>
              <a:rPr lang="en-US" dirty="0" err="1"/>
              <a:t>emisor</a:t>
            </a:r>
            <a:r>
              <a:rPr lang="en-US" dirty="0"/>
              <a:t> y receptor que </a:t>
            </a:r>
            <a:r>
              <a:rPr lang="en-US" dirty="0" err="1"/>
              <a:t>estén</a:t>
            </a:r>
            <a:r>
              <a:rPr lang="en-US" dirty="0"/>
              <a:t> </a:t>
            </a:r>
            <a:r>
              <a:rPr lang="en-US" dirty="0" err="1"/>
              <a:t>motivados</a:t>
            </a:r>
            <a:r>
              <a:rPr lang="en-US" dirty="0"/>
              <a:t> y </a:t>
            </a:r>
            <a:r>
              <a:rPr lang="en-US" dirty="0" err="1"/>
              <a:t>sintonizados</a:t>
            </a:r>
            <a:r>
              <a:rPr lang="en-US" dirty="0"/>
              <a:t>. El </a:t>
            </a:r>
            <a:r>
              <a:rPr lang="en-US" dirty="0" err="1"/>
              <a:t>lenguaje</a:t>
            </a:r>
            <a:r>
              <a:rPr lang="en-US" dirty="0"/>
              <a:t> no </a:t>
            </a: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aprenderse</a:t>
            </a:r>
            <a:r>
              <a:rPr lang="en-US" dirty="0"/>
              <a:t> solo o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medio</a:t>
            </a:r>
            <a:r>
              <a:rPr lang="en-US" dirty="0"/>
              <a:t> de </a:t>
            </a:r>
            <a:r>
              <a:rPr lang="en-US" dirty="0" err="1"/>
              <a:t>práctica</a:t>
            </a:r>
            <a:r>
              <a:rPr lang="en-US" dirty="0"/>
              <a:t> de </a:t>
            </a:r>
            <a:r>
              <a:rPr lang="en-US" dirty="0" err="1"/>
              <a:t>memoria</a:t>
            </a:r>
            <a:r>
              <a:rPr lang="en-US" dirty="0"/>
              <a:t>. La </a:t>
            </a:r>
            <a:r>
              <a:rPr lang="en-US" dirty="0" err="1"/>
              <a:t>investigación</a:t>
            </a:r>
            <a:r>
              <a:rPr lang="en-US" dirty="0"/>
              <a:t> ha </a:t>
            </a:r>
            <a:r>
              <a:rPr lang="en-US" dirty="0" err="1"/>
              <a:t>demostrado</a:t>
            </a:r>
            <a:r>
              <a:rPr lang="en-US" dirty="0"/>
              <a:t> que hay </a:t>
            </a:r>
            <a:r>
              <a:rPr lang="en-US" dirty="0" err="1"/>
              <a:t>diferencias</a:t>
            </a:r>
            <a:r>
              <a:rPr lang="en-US" dirty="0"/>
              <a:t> </a:t>
            </a:r>
            <a:r>
              <a:rPr lang="en-US" dirty="0" err="1"/>
              <a:t>significativas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niños</a:t>
            </a:r>
            <a:r>
              <a:rPr lang="en-US" dirty="0"/>
              <a:t> </a:t>
            </a:r>
            <a:r>
              <a:rPr lang="en-US" dirty="0" err="1"/>
              <a:t>pequeños</a:t>
            </a:r>
            <a:r>
              <a:rPr lang="en-US" dirty="0"/>
              <a:t> </a:t>
            </a:r>
            <a:r>
              <a:rPr lang="en-US" dirty="0" err="1"/>
              <a:t>adquieren</a:t>
            </a:r>
            <a:r>
              <a:rPr lang="en-US" dirty="0"/>
              <a:t> el </a:t>
            </a:r>
            <a:r>
              <a:rPr lang="en-US" dirty="0" err="1"/>
              <a:t>lenguaje</a:t>
            </a:r>
            <a:r>
              <a:rPr lang="en-US" dirty="0"/>
              <a:t> </a:t>
            </a:r>
            <a:r>
              <a:rPr lang="en-US" dirty="0" err="1"/>
              <a:t>según</a:t>
            </a:r>
            <a:r>
              <a:rPr lang="en-US" dirty="0"/>
              <a:t> la </a:t>
            </a:r>
            <a:r>
              <a:rPr lang="en-US" dirty="0" err="1"/>
              <a:t>respuesta</a:t>
            </a:r>
            <a:r>
              <a:rPr lang="en-US" dirty="0"/>
              <a:t> de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cuidador</a:t>
            </a:r>
            <a:r>
              <a:rPr lang="en-US" dirty="0"/>
              <a:t>.</a:t>
            </a:r>
          </a:p>
          <a:p>
            <a:pPr eaLnBrk="1" hangingPunct="1">
              <a:spcBef>
                <a:spcPct val="0"/>
              </a:spcBef>
            </a:pPr>
            <a:endParaRPr lang="es-ES" dirty="0"/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9DD504DB-44CD-2143-BD86-6F3960A5893B}" type="slidenum">
              <a:rPr lang="en-US" sz="1200">
                <a:latin typeface="Arial" charset="0"/>
                <a:ea typeface="Arial" charset="0"/>
                <a:cs typeface="Arial" charset="0"/>
              </a:rPr>
              <a:pPr eaLnBrk="1" hangingPunct="1"/>
              <a:t>4</a:t>
            </a:fld>
            <a:endParaRPr lang="es-ES" sz="1200" dirty="0"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CBD3F7FE-D741-AD48-8A83-F6FD73BC70BD}" type="slidenum">
              <a:rPr lang="en-US" sz="1200">
                <a:latin typeface="Arial" charset="0"/>
                <a:ea typeface="Arial" charset="0"/>
                <a:cs typeface="Arial" charset="0"/>
              </a:rPr>
              <a:pPr eaLnBrk="1" hangingPunct="1"/>
              <a:t>24</a:t>
            </a:fld>
            <a:endParaRPr lang="es-ES" sz="1200" dirty="0"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El </a:t>
            </a:r>
            <a:r>
              <a:rPr lang="en-US" dirty="0" err="1"/>
              <a:t>reconocimiento</a:t>
            </a:r>
            <a:r>
              <a:rPr lang="en-US" dirty="0"/>
              <a:t> </a:t>
            </a:r>
            <a:r>
              <a:rPr lang="en-US" dirty="0" err="1"/>
              <a:t>fonológico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habilidad</a:t>
            </a:r>
            <a:r>
              <a:rPr lang="en-US" dirty="0"/>
              <a:t> </a:t>
            </a:r>
            <a:r>
              <a:rPr lang="en-US" dirty="0" err="1"/>
              <a:t>amplia</a:t>
            </a:r>
            <a:r>
              <a:rPr lang="en-US" dirty="0"/>
              <a:t> que </a:t>
            </a:r>
            <a:r>
              <a:rPr lang="en-US" dirty="0" err="1"/>
              <a:t>incluye</a:t>
            </a:r>
            <a:r>
              <a:rPr lang="en-US" dirty="0"/>
              <a:t> la </a:t>
            </a:r>
            <a:r>
              <a:rPr lang="en-US" dirty="0" err="1"/>
              <a:t>identificación</a:t>
            </a:r>
            <a:r>
              <a:rPr lang="en-US" dirty="0"/>
              <a:t> y </a:t>
            </a:r>
            <a:r>
              <a:rPr lang="en-US" dirty="0" err="1"/>
              <a:t>manipulación</a:t>
            </a:r>
            <a:r>
              <a:rPr lang="en-US" dirty="0"/>
              <a:t> de </a:t>
            </a:r>
            <a:r>
              <a:rPr lang="en-US" dirty="0" err="1"/>
              <a:t>unidades</a:t>
            </a:r>
            <a:r>
              <a:rPr lang="en-US" dirty="0"/>
              <a:t> del </a:t>
            </a:r>
            <a:r>
              <a:rPr lang="en-US" dirty="0" err="1"/>
              <a:t>lenguaje</a:t>
            </a:r>
            <a:r>
              <a:rPr lang="en-US" dirty="0"/>
              <a:t> oral, </a:t>
            </a:r>
            <a:r>
              <a:rPr lang="en-US" dirty="0" err="1"/>
              <a:t>partes</a:t>
            </a:r>
            <a:r>
              <a:rPr lang="en-US" dirty="0"/>
              <a:t> tales </a:t>
            </a:r>
            <a:r>
              <a:rPr lang="en-US" dirty="0" err="1"/>
              <a:t>como</a:t>
            </a:r>
            <a:r>
              <a:rPr lang="en-US" dirty="0"/>
              <a:t> palabras, </a:t>
            </a:r>
            <a:r>
              <a:rPr lang="en-US" dirty="0" err="1"/>
              <a:t>sílabas</a:t>
            </a:r>
            <a:r>
              <a:rPr lang="en-US" dirty="0"/>
              <a:t> e </a:t>
            </a:r>
            <a:r>
              <a:rPr lang="en-US" dirty="0" err="1"/>
              <a:t>inicios</a:t>
            </a:r>
            <a:r>
              <a:rPr lang="en-US" dirty="0"/>
              <a:t> y </a:t>
            </a:r>
            <a:r>
              <a:rPr lang="en-US" dirty="0" err="1"/>
              <a:t>rimas</a:t>
            </a:r>
            <a:r>
              <a:rPr lang="en-US" dirty="0"/>
              <a:t>. Los </a:t>
            </a:r>
            <a:r>
              <a:rPr lang="en-US" dirty="0" err="1"/>
              <a:t>niños</a:t>
            </a:r>
            <a:r>
              <a:rPr lang="en-US" dirty="0"/>
              <a:t> que </a:t>
            </a:r>
            <a:r>
              <a:rPr lang="en-US" dirty="0" err="1"/>
              <a:t>tienen</a:t>
            </a:r>
            <a:r>
              <a:rPr lang="en-US" dirty="0"/>
              <a:t> </a:t>
            </a:r>
            <a:r>
              <a:rPr lang="en-US" dirty="0" err="1"/>
              <a:t>reconocimiento</a:t>
            </a:r>
            <a:r>
              <a:rPr lang="en-US" dirty="0"/>
              <a:t> </a:t>
            </a:r>
            <a:r>
              <a:rPr lang="en-US" dirty="0" err="1"/>
              <a:t>fonológico</a:t>
            </a:r>
            <a:r>
              <a:rPr lang="en-US" dirty="0"/>
              <a:t> </a:t>
            </a:r>
            <a:r>
              <a:rPr lang="en-US" dirty="0" err="1"/>
              <a:t>pueden</a:t>
            </a:r>
            <a:r>
              <a:rPr lang="en-US" dirty="0"/>
              <a:t> </a:t>
            </a:r>
            <a:r>
              <a:rPr lang="en-US" dirty="0" err="1"/>
              <a:t>identificar</a:t>
            </a:r>
            <a:r>
              <a:rPr lang="en-US" dirty="0"/>
              <a:t> y </a:t>
            </a:r>
            <a:r>
              <a:rPr lang="en-US" dirty="0" err="1"/>
              <a:t>hacer</a:t>
            </a:r>
            <a:r>
              <a:rPr lang="en-US" dirty="0"/>
              <a:t> </a:t>
            </a:r>
            <a:r>
              <a:rPr lang="en-US" dirty="0" err="1"/>
              <a:t>rimas</a:t>
            </a:r>
            <a:r>
              <a:rPr lang="en-US" dirty="0"/>
              <a:t> </a:t>
            </a:r>
            <a:r>
              <a:rPr lang="en-US" dirty="0" err="1"/>
              <a:t>orales</a:t>
            </a:r>
            <a:r>
              <a:rPr lang="en-US" dirty="0"/>
              <a:t>, </a:t>
            </a:r>
            <a:r>
              <a:rPr lang="en-US" dirty="0" err="1"/>
              <a:t>aplaudir</a:t>
            </a:r>
            <a:r>
              <a:rPr lang="en-US" dirty="0"/>
              <a:t> al </a:t>
            </a:r>
            <a:r>
              <a:rPr lang="en-US" dirty="0" err="1"/>
              <a:t>ritmo</a:t>
            </a:r>
            <a:r>
              <a:rPr lang="en-US" dirty="0"/>
              <a:t> de la </a:t>
            </a:r>
            <a:r>
              <a:rPr lang="en-US" dirty="0" err="1"/>
              <a:t>cantidad</a:t>
            </a:r>
            <a:r>
              <a:rPr lang="en-US" dirty="0"/>
              <a:t> de </a:t>
            </a:r>
            <a:r>
              <a:rPr lang="en-US" dirty="0" err="1"/>
              <a:t>sílabas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palabra y </a:t>
            </a:r>
            <a:r>
              <a:rPr lang="en-US" dirty="0" err="1"/>
              <a:t>pueden</a:t>
            </a:r>
            <a:r>
              <a:rPr lang="en-US" dirty="0"/>
              <a:t> </a:t>
            </a:r>
            <a:r>
              <a:rPr lang="en-US" dirty="0" err="1"/>
              <a:t>reconocer</a:t>
            </a:r>
            <a:r>
              <a:rPr lang="en-US" dirty="0"/>
              <a:t> palabras con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mismos</a:t>
            </a:r>
            <a:r>
              <a:rPr lang="en-US" dirty="0"/>
              <a:t> </a:t>
            </a:r>
            <a:r>
              <a:rPr lang="en-US" dirty="0" err="1"/>
              <a:t>sonidos</a:t>
            </a:r>
            <a:r>
              <a:rPr lang="en-US" dirty="0"/>
              <a:t> </a:t>
            </a:r>
            <a:r>
              <a:rPr lang="en-US" dirty="0" err="1"/>
              <a:t>iniciales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'money' (</a:t>
            </a:r>
            <a:r>
              <a:rPr lang="en-US" dirty="0" err="1"/>
              <a:t>dinero</a:t>
            </a:r>
            <a:r>
              <a:rPr lang="en-US" dirty="0"/>
              <a:t>) y 'mother' (</a:t>
            </a:r>
            <a:r>
              <a:rPr lang="en-US" dirty="0" err="1"/>
              <a:t>madre</a:t>
            </a:r>
            <a:r>
              <a:rPr lang="en-US" dirty="0"/>
              <a:t>).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El </a:t>
            </a:r>
            <a:r>
              <a:rPr lang="en-US" dirty="0" err="1"/>
              <a:t>reconocimiento</a:t>
            </a:r>
            <a:r>
              <a:rPr lang="en-US" dirty="0"/>
              <a:t> </a:t>
            </a:r>
            <a:r>
              <a:rPr lang="en-US" dirty="0" err="1"/>
              <a:t>fonémico</a:t>
            </a:r>
            <a:r>
              <a:rPr lang="en-US" dirty="0"/>
              <a:t> </a:t>
            </a:r>
            <a:r>
              <a:rPr lang="en-US" dirty="0" err="1"/>
              <a:t>hace</a:t>
            </a:r>
            <a:r>
              <a:rPr lang="en-US" dirty="0"/>
              <a:t> </a:t>
            </a:r>
            <a:r>
              <a:rPr lang="en-US" dirty="0" err="1"/>
              <a:t>referencia</a:t>
            </a:r>
            <a:r>
              <a:rPr lang="en-US" dirty="0"/>
              <a:t> a la </a:t>
            </a:r>
            <a:r>
              <a:rPr lang="en-US" dirty="0" err="1"/>
              <a:t>capacidad</a:t>
            </a:r>
            <a:r>
              <a:rPr lang="en-US" dirty="0"/>
              <a:t> </a:t>
            </a:r>
            <a:r>
              <a:rPr lang="en-US" dirty="0" err="1"/>
              <a:t>específica</a:t>
            </a:r>
            <a:r>
              <a:rPr lang="en-US" dirty="0"/>
              <a:t> para </a:t>
            </a:r>
            <a:r>
              <a:rPr lang="en-US" dirty="0" err="1"/>
              <a:t>concentrarse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sonidos</a:t>
            </a:r>
            <a:r>
              <a:rPr lang="en-US" dirty="0"/>
              <a:t> </a:t>
            </a:r>
            <a:r>
              <a:rPr lang="en-US" dirty="0" err="1"/>
              <a:t>individuales</a:t>
            </a:r>
            <a:r>
              <a:rPr lang="en-US" dirty="0"/>
              <a:t> (</a:t>
            </a:r>
            <a:r>
              <a:rPr lang="en-US" dirty="0" err="1"/>
              <a:t>fonemas</a:t>
            </a:r>
            <a:r>
              <a:rPr lang="en-US" dirty="0"/>
              <a:t>) </a:t>
            </a:r>
            <a:r>
              <a:rPr lang="en-US" dirty="0" err="1"/>
              <a:t>en</a:t>
            </a:r>
            <a:r>
              <a:rPr lang="en-US" dirty="0"/>
              <a:t> las palabras </a:t>
            </a:r>
            <a:r>
              <a:rPr lang="en-US" dirty="0" err="1"/>
              <a:t>habladas</a:t>
            </a:r>
            <a:r>
              <a:rPr lang="en-US" dirty="0"/>
              <a:t>, y </a:t>
            </a:r>
            <a:r>
              <a:rPr lang="en-US" dirty="0" err="1"/>
              <a:t>manipularlos</a:t>
            </a:r>
            <a:r>
              <a:rPr lang="en-US" dirty="0"/>
              <a:t>.  Los </a:t>
            </a:r>
            <a:r>
              <a:rPr lang="en-US" dirty="0" err="1"/>
              <a:t>fonemas</a:t>
            </a:r>
            <a:r>
              <a:rPr lang="en-US" dirty="0"/>
              <a:t> son las </a:t>
            </a:r>
            <a:r>
              <a:rPr lang="en-US" dirty="0" err="1"/>
              <a:t>unidades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pequeñas</a:t>
            </a:r>
            <a:r>
              <a:rPr lang="en-US" dirty="0"/>
              <a:t> que </a:t>
            </a:r>
            <a:r>
              <a:rPr lang="en-US" dirty="0" err="1"/>
              <a:t>conforman</a:t>
            </a:r>
            <a:r>
              <a:rPr lang="en-US" dirty="0"/>
              <a:t> el </a:t>
            </a:r>
            <a:r>
              <a:rPr lang="en-US" dirty="0" err="1"/>
              <a:t>lenguaje</a:t>
            </a:r>
            <a:r>
              <a:rPr lang="en-US" dirty="0"/>
              <a:t> </a:t>
            </a:r>
            <a:r>
              <a:rPr lang="en-US" dirty="0" err="1"/>
              <a:t>hablado</a:t>
            </a:r>
            <a:r>
              <a:rPr lang="en-US" dirty="0"/>
              <a:t>. Los </a:t>
            </a:r>
            <a:r>
              <a:rPr lang="en-US" dirty="0" err="1"/>
              <a:t>fonemas</a:t>
            </a:r>
            <a:r>
              <a:rPr lang="en-US" dirty="0"/>
              <a:t> se </a:t>
            </a:r>
            <a:r>
              <a:rPr lang="en-US" dirty="0" err="1"/>
              <a:t>combinan</a:t>
            </a:r>
            <a:r>
              <a:rPr lang="en-US" dirty="0"/>
              <a:t> para </a:t>
            </a:r>
            <a:r>
              <a:rPr lang="en-US" dirty="0" err="1"/>
              <a:t>formar</a:t>
            </a:r>
            <a:r>
              <a:rPr lang="en-US" dirty="0"/>
              <a:t> </a:t>
            </a:r>
            <a:r>
              <a:rPr lang="en-US" dirty="0" err="1"/>
              <a:t>sílabas</a:t>
            </a:r>
            <a:r>
              <a:rPr lang="en-US" dirty="0"/>
              <a:t> y palabras.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ejemplo</a:t>
            </a:r>
            <a:r>
              <a:rPr lang="en-US" dirty="0"/>
              <a:t>, la palabra 'mat' </a:t>
            </a:r>
            <a:r>
              <a:rPr lang="en-US" dirty="0" err="1"/>
              <a:t>tiene</a:t>
            </a:r>
            <a:r>
              <a:rPr lang="en-US" dirty="0"/>
              <a:t> </a:t>
            </a:r>
            <a:r>
              <a:rPr lang="en-US" dirty="0" err="1"/>
              <a:t>tres</a:t>
            </a:r>
            <a:r>
              <a:rPr lang="en-US" dirty="0"/>
              <a:t> </a:t>
            </a:r>
            <a:r>
              <a:rPr lang="en-US" dirty="0" err="1"/>
              <a:t>fonemas</a:t>
            </a:r>
            <a:r>
              <a:rPr lang="en-US" dirty="0"/>
              <a:t>: /m/ /a/ /t/. </a:t>
            </a:r>
            <a:r>
              <a:rPr lang="en-US" dirty="0" err="1"/>
              <a:t>Existen</a:t>
            </a:r>
            <a:r>
              <a:rPr lang="en-US" dirty="0"/>
              <a:t> 44 </a:t>
            </a:r>
            <a:r>
              <a:rPr lang="en-US" dirty="0" err="1"/>
              <a:t>fonemas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inglés</a:t>
            </a:r>
            <a:r>
              <a:rPr lang="en-US" dirty="0"/>
              <a:t>, </a:t>
            </a:r>
            <a:r>
              <a:rPr lang="en-US" dirty="0" err="1"/>
              <a:t>incluidos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sonidos</a:t>
            </a:r>
            <a:r>
              <a:rPr lang="en-US" dirty="0"/>
              <a:t> </a:t>
            </a:r>
            <a:r>
              <a:rPr lang="en-US" dirty="0" err="1"/>
              <a:t>representados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combinaciones</a:t>
            </a:r>
            <a:r>
              <a:rPr lang="en-US" dirty="0"/>
              <a:t> de </a:t>
            </a:r>
            <a:r>
              <a:rPr lang="en-US" dirty="0" err="1"/>
              <a:t>letras</a:t>
            </a:r>
            <a:r>
              <a:rPr lang="en-US" dirty="0"/>
              <a:t>, </a:t>
            </a:r>
            <a:r>
              <a:rPr lang="en-US" dirty="0" err="1"/>
              <a:t>como</a:t>
            </a:r>
            <a:r>
              <a:rPr lang="en-US" dirty="0"/>
              <a:t> /</a:t>
            </a:r>
            <a:r>
              <a:rPr lang="en-US" dirty="0" err="1"/>
              <a:t>th</a:t>
            </a:r>
            <a:r>
              <a:rPr lang="en-US" dirty="0"/>
              <a:t>/. </a:t>
            </a:r>
            <a:r>
              <a:rPr lang="en-US" dirty="0" err="1"/>
              <a:t>Adquirir</a:t>
            </a:r>
            <a:r>
              <a:rPr lang="en-US" dirty="0"/>
              <a:t> el </a:t>
            </a:r>
            <a:r>
              <a:rPr lang="en-US" dirty="0" err="1"/>
              <a:t>reconocimiento</a:t>
            </a:r>
            <a:r>
              <a:rPr lang="en-US" dirty="0"/>
              <a:t> </a:t>
            </a:r>
            <a:r>
              <a:rPr lang="en-US" dirty="0" err="1"/>
              <a:t>fonémico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importante</a:t>
            </a:r>
            <a:r>
              <a:rPr lang="en-US" dirty="0"/>
              <a:t>, dado que </a:t>
            </a:r>
            <a:r>
              <a:rPr lang="en-US" dirty="0" err="1"/>
              <a:t>es</a:t>
            </a:r>
            <a:r>
              <a:rPr lang="en-US" dirty="0"/>
              <a:t> la base para las </a:t>
            </a:r>
            <a:r>
              <a:rPr lang="en-US" dirty="0" err="1"/>
              <a:t>habilidades</a:t>
            </a:r>
            <a:r>
              <a:rPr lang="en-US" dirty="0"/>
              <a:t> de </a:t>
            </a:r>
            <a:r>
              <a:rPr lang="en-US" dirty="0" err="1"/>
              <a:t>deletreo</a:t>
            </a:r>
            <a:r>
              <a:rPr lang="en-US" dirty="0"/>
              <a:t> y </a:t>
            </a:r>
            <a:r>
              <a:rPr lang="en-US" dirty="0" err="1"/>
              <a:t>reconocimiento</a:t>
            </a:r>
            <a:r>
              <a:rPr lang="en-US" dirty="0"/>
              <a:t> de palabras. El </a:t>
            </a:r>
            <a:r>
              <a:rPr lang="en-US" dirty="0" err="1"/>
              <a:t>reconocimiento</a:t>
            </a:r>
            <a:r>
              <a:rPr lang="en-US" dirty="0"/>
              <a:t> </a:t>
            </a:r>
            <a:r>
              <a:rPr lang="en-US" dirty="0" err="1"/>
              <a:t>fonémico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uno</a:t>
            </a:r>
            <a:r>
              <a:rPr lang="en-US" dirty="0"/>
              <a:t> de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mejores</a:t>
            </a:r>
            <a:r>
              <a:rPr lang="en-US" dirty="0"/>
              <a:t> </a:t>
            </a:r>
            <a:r>
              <a:rPr lang="en-US" dirty="0" err="1"/>
              <a:t>predictores</a:t>
            </a:r>
            <a:r>
              <a:rPr lang="en-US" dirty="0"/>
              <a:t> de </a:t>
            </a:r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aprenderán</a:t>
            </a:r>
            <a:r>
              <a:rPr lang="en-US" dirty="0"/>
              <a:t> a leer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niños</a:t>
            </a:r>
            <a:r>
              <a:rPr lang="en-US" dirty="0"/>
              <a:t> </a:t>
            </a:r>
            <a:r>
              <a:rPr lang="en-US" dirty="0" err="1"/>
              <a:t>durante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primeros</a:t>
            </a:r>
            <a:r>
              <a:rPr lang="en-US" dirty="0"/>
              <a:t> dos </a:t>
            </a:r>
            <a:r>
              <a:rPr lang="en-US" dirty="0" err="1"/>
              <a:t>años</a:t>
            </a:r>
            <a:r>
              <a:rPr lang="en-US" dirty="0"/>
              <a:t> de </a:t>
            </a:r>
            <a:r>
              <a:rPr lang="en-US" dirty="0" err="1"/>
              <a:t>instrucción</a:t>
            </a:r>
            <a:r>
              <a:rPr lang="en-US" dirty="0"/>
              <a:t> escolar.</a:t>
            </a:r>
          </a:p>
          <a:p>
            <a:r>
              <a:rPr lang="en-US" dirty="0"/>
              <a:t> </a:t>
            </a:r>
          </a:p>
          <a:p>
            <a:pPr eaLnBrk="1" hangingPunct="1">
              <a:spcBef>
                <a:spcPct val="0"/>
              </a:spcBef>
            </a:pPr>
            <a:r>
              <a:rPr lang="en-US" dirty="0"/>
              <a:t>Fuente: http://</a:t>
            </a:r>
            <a:r>
              <a:rPr lang="en-US" dirty="0" err="1"/>
              <a:t>www.readingrockets.org</a:t>
            </a:r>
            <a:r>
              <a:rPr lang="en-US" dirty="0"/>
              <a:t>/helping/target/</a:t>
            </a:r>
            <a:r>
              <a:rPr lang="en-US" dirty="0" err="1"/>
              <a:t>phonologicalphonemic</a:t>
            </a:r>
            <a:r>
              <a:rPr lang="en-US" dirty="0"/>
              <a:t> </a:t>
            </a: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39E4E1D-6B74-1C49-BE11-656A27DF2B3B}" type="slidenum">
              <a:rPr lang="en-US" sz="1200">
                <a:latin typeface="Arial" charset="0"/>
                <a:ea typeface="Arial" charset="0"/>
                <a:cs typeface="Arial" charset="0"/>
              </a:rPr>
              <a:pPr eaLnBrk="1" hangingPunct="1"/>
              <a:t>27</a:t>
            </a:fld>
            <a:endParaRPr lang="es-ES" sz="1200" dirty="0"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52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CAR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sigla</a:t>
            </a:r>
            <a:r>
              <a:rPr lang="en-US" dirty="0"/>
              <a:t> simple </a:t>
            </a:r>
            <a:r>
              <a:rPr lang="en-US" dirty="0" err="1"/>
              <a:t>creada</a:t>
            </a:r>
            <a:r>
              <a:rPr lang="en-US" dirty="0"/>
              <a:t> para </a:t>
            </a:r>
            <a:r>
              <a:rPr lang="en-US" dirty="0" err="1"/>
              <a:t>ayudarnos</a:t>
            </a:r>
            <a:r>
              <a:rPr lang="en-US" dirty="0"/>
              <a:t> a </a:t>
            </a:r>
            <a:r>
              <a:rPr lang="en-US" dirty="0" err="1"/>
              <a:t>recordar</a:t>
            </a:r>
            <a:r>
              <a:rPr lang="en-US" dirty="0"/>
              <a:t> el </a:t>
            </a:r>
            <a:r>
              <a:rPr lang="en-US" dirty="0" err="1"/>
              <a:t>papel</a:t>
            </a:r>
            <a:r>
              <a:rPr lang="en-US" dirty="0"/>
              <a:t> del </a:t>
            </a:r>
            <a:r>
              <a:rPr lang="en-US" dirty="0" err="1"/>
              <a:t>cuidador</a:t>
            </a:r>
            <a:r>
              <a:rPr lang="en-US" dirty="0"/>
              <a:t> </a:t>
            </a:r>
            <a:r>
              <a:rPr lang="en-US" dirty="0" err="1"/>
              <a:t>receptivo</a:t>
            </a:r>
            <a:r>
              <a:rPr lang="en-US" dirty="0"/>
              <a:t> </a:t>
            </a:r>
            <a:r>
              <a:rPr lang="en-US" dirty="0" err="1"/>
              <a:t>durante</a:t>
            </a:r>
            <a:r>
              <a:rPr lang="en-US" dirty="0"/>
              <a:t> la </a:t>
            </a:r>
            <a:r>
              <a:rPr lang="en-US" dirty="0" err="1"/>
              <a:t>lectura</a:t>
            </a:r>
            <a:r>
              <a:rPr lang="en-US" dirty="0"/>
              <a:t> </a:t>
            </a:r>
            <a:r>
              <a:rPr lang="en-US" dirty="0" err="1"/>
              <a:t>compartida</a:t>
            </a:r>
            <a:r>
              <a:rPr lang="en-US" dirty="0"/>
              <a:t>. El </a:t>
            </a:r>
            <a:r>
              <a:rPr lang="en-US" dirty="0" err="1"/>
              <a:t>programa</a:t>
            </a:r>
            <a:r>
              <a:rPr lang="en-US" dirty="0"/>
              <a:t> “Language Is The Key” del </a:t>
            </a:r>
            <a:r>
              <a:rPr lang="en-US" dirty="0" err="1"/>
              <a:t>Instituto</a:t>
            </a:r>
            <a:r>
              <a:rPr lang="en-US" dirty="0"/>
              <a:t> de </a:t>
            </a:r>
            <a:r>
              <a:rPr lang="en-US" dirty="0" err="1"/>
              <a:t>Investigación</a:t>
            </a:r>
            <a:r>
              <a:rPr lang="en-US" dirty="0"/>
              <a:t> de Washington </a:t>
            </a:r>
            <a:r>
              <a:rPr lang="en-US" dirty="0" err="1"/>
              <a:t>trabajó</a:t>
            </a:r>
            <a:r>
              <a:rPr lang="en-US" dirty="0"/>
              <a:t> de forma </a:t>
            </a:r>
            <a:r>
              <a:rPr lang="en-US" dirty="0" err="1"/>
              <a:t>extensa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el </a:t>
            </a:r>
            <a:r>
              <a:rPr lang="en-US" dirty="0" err="1"/>
              <a:t>método</a:t>
            </a:r>
            <a:r>
              <a:rPr lang="en-US" dirty="0"/>
              <a:t> de </a:t>
            </a:r>
            <a:r>
              <a:rPr lang="en-US" dirty="0" err="1"/>
              <a:t>lectura</a:t>
            </a:r>
            <a:r>
              <a:rPr lang="en-US" dirty="0"/>
              <a:t> </a:t>
            </a:r>
            <a:r>
              <a:rPr lang="en-US" dirty="0" err="1"/>
              <a:t>dialógico</a:t>
            </a:r>
            <a:r>
              <a:rPr lang="en-US" dirty="0"/>
              <a:t>. </a:t>
            </a:r>
            <a:r>
              <a:rPr lang="en-US" dirty="0" err="1"/>
              <a:t>Veremos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video clips de padres y </a:t>
            </a:r>
            <a:r>
              <a:rPr lang="en-US" dirty="0" err="1"/>
              <a:t>cuidadores</a:t>
            </a:r>
            <a:r>
              <a:rPr lang="en-US" dirty="0"/>
              <a:t> </a:t>
            </a:r>
            <a:r>
              <a:rPr lang="en-US" dirty="0" err="1"/>
              <a:t>usando</a:t>
            </a:r>
            <a:r>
              <a:rPr lang="en-US" dirty="0"/>
              <a:t> el </a:t>
            </a:r>
            <a:r>
              <a:rPr lang="en-US" dirty="0" err="1"/>
              <a:t>método</a:t>
            </a:r>
            <a:r>
              <a:rPr lang="en-US" dirty="0"/>
              <a:t> de </a:t>
            </a:r>
            <a:r>
              <a:rPr lang="en-US" dirty="0" err="1"/>
              <a:t>lectura</a:t>
            </a:r>
            <a:r>
              <a:rPr lang="en-US" dirty="0"/>
              <a:t> </a:t>
            </a:r>
            <a:r>
              <a:rPr lang="en-US" dirty="0" err="1"/>
              <a:t>dialógico</a:t>
            </a:r>
            <a:r>
              <a:rPr lang="en-US" dirty="0"/>
              <a:t> y </a:t>
            </a:r>
            <a:r>
              <a:rPr lang="en-US" dirty="0" err="1"/>
              <a:t>tendremos</a:t>
            </a:r>
            <a:r>
              <a:rPr lang="en-US" dirty="0"/>
              <a:t> la </a:t>
            </a:r>
            <a:r>
              <a:rPr lang="en-US" dirty="0" err="1"/>
              <a:t>oportunidad</a:t>
            </a:r>
            <a:r>
              <a:rPr lang="en-US" dirty="0"/>
              <a:t> de </a:t>
            </a:r>
            <a:r>
              <a:rPr lang="en-US" dirty="0" err="1"/>
              <a:t>practicar</a:t>
            </a:r>
            <a:r>
              <a:rPr lang="en-US" dirty="0"/>
              <a:t> </a:t>
            </a:r>
            <a:r>
              <a:rPr lang="en-US" dirty="0" err="1"/>
              <a:t>comentar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las </a:t>
            </a:r>
            <a:r>
              <a:rPr lang="en-US" dirty="0" err="1"/>
              <a:t>imágenes</a:t>
            </a:r>
            <a:r>
              <a:rPr lang="en-US" dirty="0"/>
              <a:t>, </a:t>
            </a:r>
            <a:r>
              <a:rPr lang="en-US" dirty="0" err="1"/>
              <a:t>hacer</a:t>
            </a:r>
            <a:r>
              <a:rPr lang="en-US" dirty="0"/>
              <a:t> </a:t>
            </a:r>
            <a:r>
              <a:rPr lang="en-US" dirty="0" err="1"/>
              <a:t>preguntas</a:t>
            </a:r>
            <a:r>
              <a:rPr lang="en-US" dirty="0"/>
              <a:t> y responder a lo que </a:t>
            </a:r>
            <a:r>
              <a:rPr lang="en-US" dirty="0" err="1"/>
              <a:t>dicen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niños</a:t>
            </a:r>
            <a:r>
              <a:rPr lang="en-US" dirty="0"/>
              <a:t>.</a:t>
            </a:r>
          </a:p>
          <a:p>
            <a:pPr eaLnBrk="1" hangingPunct="1">
              <a:spcBef>
                <a:spcPct val="0"/>
              </a:spcBef>
            </a:pPr>
            <a:endParaRPr lang="es-ES" dirty="0"/>
          </a:p>
        </p:txBody>
      </p:sp>
      <p:sp>
        <p:nvSpPr>
          <p:cNvPr id="552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F76310BB-7328-0145-AF1B-FDF9D741B4BA}" type="slidenum">
              <a:rPr lang="en-US" sz="1200">
                <a:latin typeface="Arial" charset="0"/>
                <a:ea typeface="Arial" charset="0"/>
                <a:cs typeface="Arial" charset="0"/>
              </a:rPr>
              <a:pPr eaLnBrk="1" hangingPunct="1"/>
              <a:t>29</a:t>
            </a:fld>
            <a:endParaRPr lang="es-ES" sz="1200" dirty="0"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73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err="1"/>
              <a:t>Esta</a:t>
            </a:r>
            <a:r>
              <a:rPr lang="en-US" dirty="0"/>
              <a:t> </a:t>
            </a:r>
            <a:r>
              <a:rPr lang="en-US" dirty="0" err="1"/>
              <a:t>diapositiva</a:t>
            </a:r>
            <a:r>
              <a:rPr lang="en-US" dirty="0"/>
              <a:t> </a:t>
            </a:r>
            <a:r>
              <a:rPr lang="en-US" dirty="0" err="1"/>
              <a:t>comienza</a:t>
            </a:r>
            <a:r>
              <a:rPr lang="en-US" dirty="0"/>
              <a:t> el debate </a:t>
            </a:r>
            <a:r>
              <a:rPr lang="en-US" dirty="0" err="1"/>
              <a:t>sobre</a:t>
            </a:r>
            <a:r>
              <a:rPr lang="en-US" dirty="0"/>
              <a:t> el </a:t>
            </a:r>
            <a:r>
              <a:rPr lang="en-US" dirty="0" err="1"/>
              <a:t>método</a:t>
            </a:r>
            <a:r>
              <a:rPr lang="en-US" dirty="0"/>
              <a:t> </a:t>
            </a:r>
            <a:r>
              <a:rPr lang="en-US" dirty="0" err="1"/>
              <a:t>utilizado</a:t>
            </a:r>
            <a:r>
              <a:rPr lang="en-US" dirty="0"/>
              <a:t> para la </a:t>
            </a:r>
            <a:r>
              <a:rPr lang="en-US" dirty="0" err="1"/>
              <a:t>lectura</a:t>
            </a:r>
            <a:r>
              <a:rPr lang="en-US" dirty="0"/>
              <a:t> </a:t>
            </a:r>
            <a:r>
              <a:rPr lang="en-US" dirty="0" err="1"/>
              <a:t>dialógica</a:t>
            </a:r>
            <a:r>
              <a:rPr lang="en-US" dirty="0"/>
              <a:t>. Si el </a:t>
            </a:r>
            <a:r>
              <a:rPr lang="en-US" dirty="0" err="1"/>
              <a:t>papel</a:t>
            </a:r>
            <a:r>
              <a:rPr lang="en-US" dirty="0"/>
              <a:t> del </a:t>
            </a:r>
            <a:r>
              <a:rPr lang="en-US" dirty="0" err="1"/>
              <a:t>adulto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indicar</a:t>
            </a:r>
            <a:r>
              <a:rPr lang="en-US" dirty="0"/>
              <a:t> y </a:t>
            </a:r>
            <a:r>
              <a:rPr lang="en-US" dirty="0" err="1"/>
              <a:t>reflexionar</a:t>
            </a:r>
            <a:r>
              <a:rPr lang="en-US" dirty="0"/>
              <a:t>, </a:t>
            </a:r>
            <a:r>
              <a:rPr lang="en-US" dirty="0" err="1"/>
              <a:t>necesitamos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fórmula</a:t>
            </a:r>
            <a:r>
              <a:rPr lang="en-US" dirty="0"/>
              <a:t> simple para que </a:t>
            </a:r>
            <a:r>
              <a:rPr lang="en-US" dirty="0" err="1"/>
              <a:t>nos</a:t>
            </a:r>
            <a:r>
              <a:rPr lang="en-US" dirty="0"/>
              <a:t> </a:t>
            </a:r>
            <a:r>
              <a:rPr lang="en-US" dirty="0" err="1"/>
              <a:t>recuerde</a:t>
            </a:r>
            <a:r>
              <a:rPr lang="en-US" dirty="0"/>
              <a:t> </a:t>
            </a:r>
            <a:r>
              <a:rPr lang="en-US" dirty="0" err="1"/>
              <a:t>nuestro</a:t>
            </a:r>
            <a:r>
              <a:rPr lang="en-US" dirty="0"/>
              <a:t> </a:t>
            </a:r>
            <a:r>
              <a:rPr lang="en-US" dirty="0" err="1"/>
              <a:t>papel</a:t>
            </a:r>
            <a:r>
              <a:rPr lang="en-US" dirty="0"/>
              <a:t> a </a:t>
            </a:r>
            <a:r>
              <a:rPr lang="en-US" dirty="0" err="1"/>
              <a:t>medida</a:t>
            </a:r>
            <a:r>
              <a:rPr lang="en-US" dirty="0"/>
              <a:t> que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niños</a:t>
            </a:r>
            <a:r>
              <a:rPr lang="en-US" dirty="0"/>
              <a:t> se </a:t>
            </a:r>
            <a:r>
              <a:rPr lang="en-US" dirty="0" err="1"/>
              <a:t>convierten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narradores</a:t>
            </a:r>
            <a:r>
              <a:rPr lang="en-US" dirty="0"/>
              <a:t>.</a:t>
            </a:r>
          </a:p>
          <a:p>
            <a:pPr eaLnBrk="1" hangingPunct="1">
              <a:spcBef>
                <a:spcPct val="0"/>
              </a:spcBef>
            </a:pPr>
            <a:endParaRPr lang="es-ES" dirty="0"/>
          </a:p>
        </p:txBody>
      </p:sp>
      <p:sp>
        <p:nvSpPr>
          <p:cNvPr id="573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5C003683-87C0-BD46-B7B1-8A0871BC14A2}" type="slidenum">
              <a:rPr lang="en-US" sz="1200">
                <a:latin typeface="Arial" charset="0"/>
                <a:ea typeface="Arial" charset="0"/>
                <a:cs typeface="Arial" charset="0"/>
              </a:rPr>
              <a:pPr eaLnBrk="1" hangingPunct="1"/>
              <a:t>30</a:t>
            </a:fld>
            <a:endParaRPr lang="es-ES" sz="1200" dirty="0"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93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err="1"/>
              <a:t>Ejemplos</a:t>
            </a:r>
            <a:r>
              <a:rPr lang="en-US" dirty="0"/>
              <a:t> de </a:t>
            </a:r>
            <a:r>
              <a:rPr lang="en-US" dirty="0" err="1"/>
              <a:t>indicaciones</a:t>
            </a:r>
            <a:r>
              <a:rPr lang="en-US" dirty="0"/>
              <a:t> y </a:t>
            </a:r>
            <a:r>
              <a:rPr lang="en-US" dirty="0" err="1"/>
              <a:t>expansiones</a:t>
            </a:r>
            <a:r>
              <a:rPr lang="en-US" dirty="0"/>
              <a:t> de </a:t>
            </a:r>
            <a:r>
              <a:rPr lang="en-US" dirty="0" err="1"/>
              <a:t>adultos</a:t>
            </a:r>
            <a:r>
              <a:rPr lang="en-US" dirty="0"/>
              <a:t> </a:t>
            </a:r>
            <a:r>
              <a:rPr lang="en-US" dirty="0" err="1"/>
              <a:t>usando</a:t>
            </a:r>
            <a:r>
              <a:rPr lang="en-US" dirty="0"/>
              <a:t> la </a:t>
            </a:r>
            <a:r>
              <a:rPr lang="en-US" dirty="0" err="1"/>
              <a:t>sigla</a:t>
            </a:r>
            <a:r>
              <a:rPr lang="en-US" dirty="0"/>
              <a:t> “CAR”.</a:t>
            </a:r>
          </a:p>
          <a:p>
            <a:pPr eaLnBrk="1" hangingPunct="1">
              <a:spcBef>
                <a:spcPct val="0"/>
              </a:spcBef>
            </a:pPr>
            <a:endParaRPr lang="es-ES" dirty="0"/>
          </a:p>
        </p:txBody>
      </p:sp>
      <p:sp>
        <p:nvSpPr>
          <p:cNvPr id="593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9EDDC1F3-70DF-8C4E-A92C-025C6950F54B}" type="slidenum">
              <a:rPr lang="en-US" sz="1200">
                <a:latin typeface="Arial" charset="0"/>
                <a:ea typeface="Arial" charset="0"/>
                <a:cs typeface="Arial" charset="0"/>
              </a:rPr>
              <a:pPr eaLnBrk="1" hangingPunct="1"/>
              <a:t>31</a:t>
            </a:fld>
            <a:endParaRPr lang="es-ES" sz="1200" dirty="0"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34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634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90BC3F7-E6CF-9342-A66D-ACCA7522D7F8}" type="slidenum">
              <a:rPr lang="en-US" sz="1200">
                <a:latin typeface="Arial" charset="0"/>
                <a:ea typeface="Arial" charset="0"/>
                <a:cs typeface="Arial" charset="0"/>
              </a:rPr>
              <a:pPr eaLnBrk="1" hangingPunct="1"/>
              <a:t>34</a:t>
            </a:fld>
            <a:endParaRPr lang="es-ES" sz="1200" dirty="0"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Hay </a:t>
            </a:r>
            <a:r>
              <a:rPr lang="en-US" dirty="0" err="1"/>
              <a:t>buenas</a:t>
            </a:r>
            <a:r>
              <a:rPr lang="en-US" dirty="0"/>
              <a:t> </a:t>
            </a:r>
            <a:r>
              <a:rPr lang="en-US" dirty="0" err="1"/>
              <a:t>oportunidades</a:t>
            </a:r>
            <a:r>
              <a:rPr lang="en-US" dirty="0"/>
              <a:t> para </a:t>
            </a:r>
            <a:r>
              <a:rPr lang="en-US" dirty="0" err="1"/>
              <a:t>adquirir</a:t>
            </a:r>
            <a:r>
              <a:rPr lang="en-US" dirty="0"/>
              <a:t> </a:t>
            </a:r>
            <a:r>
              <a:rPr lang="en-US" dirty="0" err="1"/>
              <a:t>habilidades</a:t>
            </a:r>
            <a:r>
              <a:rPr lang="en-US" dirty="0"/>
              <a:t>.</a:t>
            </a: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CECCF91E-FB1F-CD4B-A158-066F5E2FCF6E}" type="slidenum">
              <a:rPr lang="en-US" sz="1200">
                <a:latin typeface="Arial" charset="0"/>
                <a:ea typeface="Arial" charset="0"/>
                <a:cs typeface="Arial" charset="0"/>
              </a:rPr>
              <a:pPr eaLnBrk="1" hangingPunct="1"/>
              <a:t>5</a:t>
            </a:fld>
            <a:endParaRPr lang="es-ES" sz="1200" dirty="0"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err="1"/>
              <a:t>Ir</a:t>
            </a:r>
            <a:r>
              <a:rPr lang="en-US" dirty="0"/>
              <a:t> a la </a:t>
            </a:r>
            <a:r>
              <a:rPr lang="en-US" dirty="0" err="1"/>
              <a:t>siguiente</a:t>
            </a:r>
            <a:r>
              <a:rPr lang="en-US" dirty="0"/>
              <a:t> </a:t>
            </a:r>
            <a:r>
              <a:rPr lang="en-US" dirty="0" err="1"/>
              <a:t>diapositiva</a:t>
            </a:r>
            <a:r>
              <a:rPr lang="en-US" dirty="0"/>
              <a:t> para </a:t>
            </a:r>
            <a:r>
              <a:rPr lang="en-US" dirty="0" err="1"/>
              <a:t>ver</a:t>
            </a:r>
            <a:r>
              <a:rPr lang="en-US" dirty="0"/>
              <a:t> </a:t>
            </a:r>
            <a:r>
              <a:rPr lang="en-US" dirty="0" err="1"/>
              <a:t>ejemplos</a:t>
            </a:r>
            <a:r>
              <a:rPr lang="en-US" dirty="0"/>
              <a:t>.</a:t>
            </a: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3C8BD235-0C9C-E748-B843-3C699D5FC03C}" type="slidenum">
              <a:rPr lang="en-US" sz="1200">
                <a:latin typeface="Arial" charset="0"/>
                <a:ea typeface="Arial" charset="0"/>
                <a:cs typeface="Arial" charset="0"/>
              </a:rPr>
              <a:pPr eaLnBrk="1" hangingPunct="1"/>
              <a:t>7</a:t>
            </a:fld>
            <a:endParaRPr lang="es-ES" sz="1200" dirty="0"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solidFill>
                  <a:srgbClr val="FF090F"/>
                </a:solidFill>
                <a:sym typeface="Arial" charset="0"/>
              </a:rPr>
              <a:t>[</a:t>
            </a:r>
            <a:r>
              <a:rPr lang="en-US" dirty="0" err="1">
                <a:solidFill>
                  <a:srgbClr val="FF090F"/>
                </a:solidFill>
                <a:sym typeface="Arial" charset="0"/>
              </a:rPr>
              <a:t>Presentador</a:t>
            </a:r>
            <a:r>
              <a:rPr lang="en-US" dirty="0">
                <a:solidFill>
                  <a:srgbClr val="FF090F"/>
                </a:solidFill>
                <a:sym typeface="Arial" charset="0"/>
              </a:rPr>
              <a:t>: </a:t>
            </a:r>
            <a:r>
              <a:rPr lang="en-US" dirty="0" err="1">
                <a:solidFill>
                  <a:srgbClr val="FF090F"/>
                </a:solidFill>
                <a:sym typeface="Arial" charset="0"/>
              </a:rPr>
              <a:t>Esta</a:t>
            </a:r>
            <a:r>
              <a:rPr lang="en-US" dirty="0">
                <a:solidFill>
                  <a:srgbClr val="FF090F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FF090F"/>
                </a:solidFill>
                <a:sym typeface="Arial" charset="0"/>
              </a:rPr>
              <a:t>es</a:t>
            </a:r>
            <a:r>
              <a:rPr lang="en-US" dirty="0">
                <a:solidFill>
                  <a:srgbClr val="FF090F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FF090F"/>
                </a:solidFill>
                <a:sym typeface="Arial" charset="0"/>
              </a:rPr>
              <a:t>una</a:t>
            </a:r>
            <a:r>
              <a:rPr lang="en-US" dirty="0">
                <a:solidFill>
                  <a:srgbClr val="FF090F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FF090F"/>
                </a:solidFill>
                <a:sym typeface="Arial" charset="0"/>
              </a:rPr>
              <a:t>actividad</a:t>
            </a:r>
            <a:r>
              <a:rPr lang="en-US" dirty="0">
                <a:solidFill>
                  <a:srgbClr val="FF090F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FF090F"/>
                </a:solidFill>
                <a:sym typeface="Arial" charset="0"/>
              </a:rPr>
              <a:t>opcional</a:t>
            </a:r>
            <a:r>
              <a:rPr lang="en-US" dirty="0">
                <a:solidFill>
                  <a:srgbClr val="FF090F"/>
                </a:solidFill>
                <a:sym typeface="Arial" charset="0"/>
              </a:rPr>
              <a:t>. La </a:t>
            </a:r>
            <a:r>
              <a:rPr lang="en-US" dirty="0" err="1">
                <a:solidFill>
                  <a:srgbClr val="FF090F"/>
                </a:solidFill>
                <a:sym typeface="Arial" charset="0"/>
              </a:rPr>
              <a:t>puede</a:t>
            </a:r>
            <a:r>
              <a:rPr lang="en-US" dirty="0">
                <a:solidFill>
                  <a:srgbClr val="FF090F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FF090F"/>
                </a:solidFill>
                <a:sym typeface="Arial" charset="0"/>
              </a:rPr>
              <a:t>incluir</a:t>
            </a:r>
            <a:r>
              <a:rPr lang="en-US" dirty="0">
                <a:solidFill>
                  <a:srgbClr val="FF090F"/>
                </a:solidFill>
                <a:sym typeface="Arial" charset="0"/>
              </a:rPr>
              <a:t> o </a:t>
            </a:r>
            <a:r>
              <a:rPr lang="en-US" dirty="0" err="1">
                <a:solidFill>
                  <a:srgbClr val="FF090F"/>
                </a:solidFill>
                <a:sym typeface="Arial" charset="0"/>
              </a:rPr>
              <a:t>excluir</a:t>
            </a:r>
            <a:r>
              <a:rPr lang="en-US" dirty="0">
                <a:solidFill>
                  <a:srgbClr val="FF090F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FF090F"/>
                </a:solidFill>
                <a:sym typeface="Arial" charset="0"/>
              </a:rPr>
              <a:t>según</a:t>
            </a:r>
            <a:r>
              <a:rPr lang="en-US" dirty="0">
                <a:solidFill>
                  <a:srgbClr val="FF090F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FF090F"/>
                </a:solidFill>
                <a:sym typeface="Arial" charset="0"/>
              </a:rPr>
              <a:t>su</a:t>
            </a:r>
            <a:r>
              <a:rPr lang="en-US" dirty="0">
                <a:solidFill>
                  <a:srgbClr val="FF090F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FF090F"/>
                </a:solidFill>
                <a:sym typeface="Arial" charset="0"/>
              </a:rPr>
              <a:t>audiencia</a:t>
            </a:r>
            <a:r>
              <a:rPr lang="en-US" dirty="0">
                <a:solidFill>
                  <a:srgbClr val="FF090F"/>
                </a:solidFill>
                <a:sym typeface="Arial" charset="0"/>
              </a:rPr>
              <a:t> y el </a:t>
            </a:r>
            <a:r>
              <a:rPr lang="en-US" dirty="0" err="1">
                <a:solidFill>
                  <a:srgbClr val="FF090F"/>
                </a:solidFill>
                <a:sym typeface="Arial" charset="0"/>
              </a:rPr>
              <a:t>tiempo</a:t>
            </a:r>
            <a:r>
              <a:rPr lang="en-US" dirty="0">
                <a:solidFill>
                  <a:srgbClr val="FF090F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FF090F"/>
                </a:solidFill>
                <a:sym typeface="Arial" charset="0"/>
              </a:rPr>
              <a:t>disponible</a:t>
            </a:r>
            <a:r>
              <a:rPr lang="en-US" dirty="0">
                <a:solidFill>
                  <a:srgbClr val="FF090F"/>
                </a:solidFill>
                <a:sym typeface="Arial" charset="0"/>
              </a:rPr>
              <a:t>. Si </a:t>
            </a:r>
            <a:r>
              <a:rPr lang="en-US" dirty="0" err="1">
                <a:solidFill>
                  <a:srgbClr val="FF090F"/>
                </a:solidFill>
                <a:sym typeface="Arial" charset="0"/>
              </a:rPr>
              <a:t>usa</a:t>
            </a:r>
            <a:r>
              <a:rPr lang="en-US" dirty="0">
                <a:solidFill>
                  <a:srgbClr val="FF090F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FF090F"/>
                </a:solidFill>
                <a:sym typeface="Arial" charset="0"/>
              </a:rPr>
              <a:t>esta</a:t>
            </a:r>
            <a:r>
              <a:rPr lang="en-US" dirty="0">
                <a:solidFill>
                  <a:srgbClr val="FF090F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FF090F"/>
                </a:solidFill>
                <a:sym typeface="Arial" charset="0"/>
              </a:rPr>
              <a:t>diapositiva</a:t>
            </a:r>
            <a:r>
              <a:rPr lang="en-US" dirty="0">
                <a:solidFill>
                  <a:srgbClr val="FF090F"/>
                </a:solidFill>
                <a:sym typeface="Arial" charset="0"/>
              </a:rPr>
              <a:t>, </a:t>
            </a:r>
            <a:r>
              <a:rPr lang="en-US" dirty="0" err="1">
                <a:solidFill>
                  <a:srgbClr val="FF090F"/>
                </a:solidFill>
                <a:sym typeface="Arial" charset="0"/>
              </a:rPr>
              <a:t>tenga</a:t>
            </a:r>
            <a:r>
              <a:rPr lang="en-US" dirty="0">
                <a:solidFill>
                  <a:srgbClr val="FF090F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FF090F"/>
                </a:solidFill>
                <a:sym typeface="Arial" charset="0"/>
              </a:rPr>
              <a:t>una</a:t>
            </a:r>
            <a:r>
              <a:rPr lang="en-US" dirty="0">
                <a:solidFill>
                  <a:srgbClr val="FF090F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FF090F"/>
                </a:solidFill>
                <a:sym typeface="Arial" charset="0"/>
              </a:rPr>
              <a:t>grabación</a:t>
            </a:r>
            <a:r>
              <a:rPr lang="en-US" dirty="0">
                <a:solidFill>
                  <a:srgbClr val="FF090F"/>
                </a:solidFill>
                <a:sym typeface="Arial" charset="0"/>
              </a:rPr>
              <a:t> de </a:t>
            </a:r>
            <a:r>
              <a:rPr lang="ja-JP" altLang="en-US" dirty="0">
                <a:solidFill>
                  <a:srgbClr val="FF090F"/>
                </a:solidFill>
                <a:sym typeface="Arial" charset="0"/>
              </a:rPr>
              <a:t>“</a:t>
            </a:r>
            <a:r>
              <a:rPr lang="en-US" altLang="ja-JP" dirty="0">
                <a:solidFill>
                  <a:srgbClr val="FF090F"/>
                </a:solidFill>
                <a:sym typeface="Arial" charset="0"/>
              </a:rPr>
              <a:t>Twinkle, Twinkle Little Star</a:t>
            </a:r>
            <a:r>
              <a:rPr lang="ja-JP" altLang="en-US" dirty="0">
                <a:solidFill>
                  <a:srgbClr val="FF090F"/>
                </a:solidFill>
                <a:sym typeface="Arial" charset="0"/>
              </a:rPr>
              <a:t>”</a:t>
            </a:r>
            <a:r>
              <a:rPr lang="en-US" altLang="ja-JP" dirty="0">
                <a:solidFill>
                  <a:srgbClr val="FF090F"/>
                </a:solidFill>
                <a:sym typeface="Arial" charset="0"/>
              </a:rPr>
              <a:t> </a:t>
            </a:r>
            <a:r>
              <a:rPr lang="en-US" altLang="ja-JP" dirty="0" err="1">
                <a:solidFill>
                  <a:srgbClr val="FF090F"/>
                </a:solidFill>
                <a:sym typeface="Arial" charset="0"/>
              </a:rPr>
              <a:t>lista</a:t>
            </a:r>
            <a:r>
              <a:rPr lang="en-US" altLang="ja-JP" dirty="0">
                <a:solidFill>
                  <a:srgbClr val="FF090F"/>
                </a:solidFill>
                <a:sym typeface="Arial" charset="0"/>
              </a:rPr>
              <a:t> para </a:t>
            </a:r>
            <a:r>
              <a:rPr lang="en-US" altLang="ja-JP" dirty="0" err="1">
                <a:solidFill>
                  <a:srgbClr val="FF090F"/>
                </a:solidFill>
                <a:sym typeface="Arial" charset="0"/>
              </a:rPr>
              <a:t>reproducir</a:t>
            </a:r>
            <a:r>
              <a:rPr lang="en-US" altLang="ja-JP" dirty="0">
                <a:solidFill>
                  <a:srgbClr val="FF090F"/>
                </a:solidFill>
                <a:sym typeface="Arial" charset="0"/>
              </a:rPr>
              <a:t>.</a:t>
            </a:r>
          </a:p>
          <a:p>
            <a:pPr eaLnBrk="1" hangingPunct="1">
              <a:spcBef>
                <a:spcPct val="0"/>
              </a:spcBef>
            </a:pPr>
            <a:endParaRPr lang="es-ES" dirty="0">
              <a:solidFill>
                <a:srgbClr val="FF090F"/>
              </a:solidFill>
              <a:sym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dirty="0">
                <a:solidFill>
                  <a:srgbClr val="FF090F"/>
                </a:solidFill>
                <a:sym typeface="Arial" charset="0"/>
              </a:rPr>
              <a:t>Primero lea </a:t>
            </a:r>
            <a:r>
              <a:rPr lang="ja-JP" altLang="en-US" dirty="0">
                <a:solidFill>
                  <a:srgbClr val="FF090F"/>
                </a:solidFill>
                <a:sym typeface="Arial" charset="0"/>
              </a:rPr>
              <a:t>“</a:t>
            </a:r>
            <a:r>
              <a:rPr lang="en-US" altLang="ja-JP" dirty="0">
                <a:solidFill>
                  <a:srgbClr val="FF090F"/>
                </a:solidFill>
                <a:sym typeface="Arial" charset="0"/>
              </a:rPr>
              <a:t>Twinkle, Twinkle Little Star</a:t>
            </a:r>
            <a:r>
              <a:rPr lang="ja-JP" altLang="en-US" dirty="0">
                <a:solidFill>
                  <a:srgbClr val="FF090F"/>
                </a:solidFill>
                <a:sym typeface="Arial" charset="0"/>
              </a:rPr>
              <a:t>”.</a:t>
            </a:r>
            <a:r>
              <a:rPr lang="en-US" altLang="ja-JP" dirty="0">
                <a:solidFill>
                  <a:srgbClr val="FF090F"/>
                </a:solidFill>
                <a:sym typeface="Arial" charset="0"/>
              </a:rPr>
              <a:t> </a:t>
            </a:r>
            <a:r>
              <a:rPr lang="en-US" altLang="ja-JP" dirty="0" err="1">
                <a:solidFill>
                  <a:srgbClr val="FF090F"/>
                </a:solidFill>
                <a:sym typeface="Arial" charset="0"/>
              </a:rPr>
              <a:t>Después</a:t>
            </a:r>
            <a:r>
              <a:rPr lang="en-US" altLang="ja-JP" dirty="0">
                <a:solidFill>
                  <a:srgbClr val="FF090F"/>
                </a:solidFill>
                <a:sym typeface="Arial" charset="0"/>
              </a:rPr>
              <a:t> </a:t>
            </a:r>
            <a:r>
              <a:rPr lang="en-US" altLang="ja-JP" dirty="0" err="1">
                <a:solidFill>
                  <a:srgbClr val="FF090F"/>
                </a:solidFill>
                <a:sym typeface="Arial" charset="0"/>
              </a:rPr>
              <a:t>reproduzca</a:t>
            </a:r>
            <a:r>
              <a:rPr lang="en-US" altLang="ja-JP" dirty="0">
                <a:solidFill>
                  <a:srgbClr val="FF090F"/>
                </a:solidFill>
                <a:sym typeface="Arial" charset="0"/>
              </a:rPr>
              <a:t> </a:t>
            </a:r>
            <a:r>
              <a:rPr lang="en-US" altLang="ja-JP" dirty="0" err="1">
                <a:solidFill>
                  <a:srgbClr val="FF090F"/>
                </a:solidFill>
                <a:sym typeface="Arial" charset="0"/>
              </a:rPr>
              <a:t>una</a:t>
            </a:r>
            <a:r>
              <a:rPr lang="en-US" altLang="ja-JP" dirty="0">
                <a:solidFill>
                  <a:srgbClr val="FF090F"/>
                </a:solidFill>
                <a:sym typeface="Arial" charset="0"/>
              </a:rPr>
              <a:t> </a:t>
            </a:r>
            <a:r>
              <a:rPr lang="en-US" altLang="ja-JP" dirty="0" err="1">
                <a:solidFill>
                  <a:srgbClr val="FF090F"/>
                </a:solidFill>
                <a:sym typeface="Arial" charset="0"/>
              </a:rPr>
              <a:t>grabación</a:t>
            </a:r>
            <a:r>
              <a:rPr lang="en-US" altLang="ja-JP" dirty="0">
                <a:solidFill>
                  <a:srgbClr val="FF090F"/>
                </a:solidFill>
                <a:sym typeface="Arial" charset="0"/>
              </a:rPr>
              <a:t> de </a:t>
            </a:r>
            <a:r>
              <a:rPr lang="en-US" altLang="ja-JP" dirty="0" err="1">
                <a:solidFill>
                  <a:srgbClr val="FF090F"/>
                </a:solidFill>
                <a:sym typeface="Arial" charset="0"/>
              </a:rPr>
              <a:t>alguien</a:t>
            </a:r>
            <a:r>
              <a:rPr lang="en-US" altLang="ja-JP" dirty="0">
                <a:solidFill>
                  <a:srgbClr val="FF090F"/>
                </a:solidFill>
                <a:sym typeface="Arial" charset="0"/>
              </a:rPr>
              <a:t> que la </a:t>
            </a:r>
            <a:r>
              <a:rPr lang="en-US" altLang="ja-JP" dirty="0" err="1">
                <a:solidFill>
                  <a:srgbClr val="FF090F"/>
                </a:solidFill>
                <a:sym typeface="Arial" charset="0"/>
              </a:rPr>
              <a:t>cante</a:t>
            </a:r>
            <a:r>
              <a:rPr lang="en-US" altLang="ja-JP" dirty="0">
                <a:solidFill>
                  <a:srgbClr val="FF090F"/>
                </a:solidFill>
                <a:sym typeface="Arial" charset="0"/>
              </a:rPr>
              <a:t>. </a:t>
            </a:r>
            <a:r>
              <a:rPr lang="en-US" altLang="ja-JP" dirty="0" err="1">
                <a:solidFill>
                  <a:srgbClr val="FF090F"/>
                </a:solidFill>
                <a:sym typeface="Arial" charset="0"/>
              </a:rPr>
              <a:t>Señale</a:t>
            </a:r>
            <a:r>
              <a:rPr lang="en-US" altLang="ja-JP" dirty="0">
                <a:solidFill>
                  <a:srgbClr val="FF090F"/>
                </a:solidFill>
                <a:sym typeface="Arial" charset="0"/>
              </a:rPr>
              <a:t> </a:t>
            </a:r>
            <a:r>
              <a:rPr lang="en-US" altLang="ja-JP" dirty="0" err="1">
                <a:solidFill>
                  <a:srgbClr val="FF090F"/>
                </a:solidFill>
                <a:sym typeface="Arial" charset="0"/>
              </a:rPr>
              <a:t>cómo</a:t>
            </a:r>
            <a:r>
              <a:rPr lang="en-US" altLang="ja-JP" dirty="0">
                <a:solidFill>
                  <a:srgbClr val="FF090F"/>
                </a:solidFill>
                <a:sym typeface="Arial" charset="0"/>
              </a:rPr>
              <a:t> el canto </a:t>
            </a:r>
            <a:r>
              <a:rPr lang="en-US" altLang="ja-JP" dirty="0" err="1">
                <a:solidFill>
                  <a:srgbClr val="FF090F"/>
                </a:solidFill>
                <a:sym typeface="Arial" charset="0"/>
              </a:rPr>
              <a:t>desacelera</a:t>
            </a:r>
            <a:r>
              <a:rPr lang="en-US" altLang="ja-JP" dirty="0">
                <a:solidFill>
                  <a:srgbClr val="FF090F"/>
                </a:solidFill>
                <a:sym typeface="Arial" charset="0"/>
              </a:rPr>
              <a:t> el </a:t>
            </a:r>
            <a:r>
              <a:rPr lang="en-US" altLang="ja-JP" dirty="0" err="1">
                <a:solidFill>
                  <a:srgbClr val="FF090F"/>
                </a:solidFill>
                <a:sym typeface="Arial" charset="0"/>
              </a:rPr>
              <a:t>lenguaje</a:t>
            </a:r>
            <a:r>
              <a:rPr lang="en-US" altLang="ja-JP" dirty="0">
                <a:solidFill>
                  <a:srgbClr val="FF090F"/>
                </a:solidFill>
                <a:sym typeface="Arial" charset="0"/>
              </a:rPr>
              <a:t>.  </a:t>
            </a:r>
            <a:r>
              <a:rPr lang="en-US" altLang="ja-JP" dirty="0" err="1">
                <a:solidFill>
                  <a:srgbClr val="FF090F"/>
                </a:solidFill>
                <a:sym typeface="Arial" charset="0"/>
              </a:rPr>
              <a:t>Esto</a:t>
            </a:r>
            <a:r>
              <a:rPr lang="en-US" altLang="ja-JP" dirty="0">
                <a:solidFill>
                  <a:srgbClr val="FF090F"/>
                </a:solidFill>
                <a:sym typeface="Arial" charset="0"/>
              </a:rPr>
              <a:t> </a:t>
            </a:r>
            <a:r>
              <a:rPr lang="en-US" altLang="ja-JP" dirty="0" err="1">
                <a:solidFill>
                  <a:srgbClr val="FF090F"/>
                </a:solidFill>
                <a:sym typeface="Arial" charset="0"/>
              </a:rPr>
              <a:t>ayuda</a:t>
            </a:r>
            <a:r>
              <a:rPr lang="en-US" altLang="ja-JP" dirty="0">
                <a:solidFill>
                  <a:srgbClr val="FF090F"/>
                </a:solidFill>
                <a:sym typeface="Arial" charset="0"/>
              </a:rPr>
              <a:t> a </a:t>
            </a:r>
            <a:r>
              <a:rPr lang="en-US" altLang="ja-JP" dirty="0" err="1">
                <a:solidFill>
                  <a:srgbClr val="FF090F"/>
                </a:solidFill>
                <a:sym typeface="Arial" charset="0"/>
              </a:rPr>
              <a:t>los</a:t>
            </a:r>
            <a:r>
              <a:rPr lang="en-US" altLang="ja-JP" dirty="0">
                <a:solidFill>
                  <a:srgbClr val="FF090F"/>
                </a:solidFill>
                <a:sym typeface="Arial" charset="0"/>
              </a:rPr>
              <a:t> </a:t>
            </a:r>
            <a:r>
              <a:rPr lang="en-US" altLang="ja-JP" dirty="0" err="1">
                <a:solidFill>
                  <a:srgbClr val="FF090F"/>
                </a:solidFill>
                <a:sym typeface="Arial" charset="0"/>
              </a:rPr>
              <a:t>niños</a:t>
            </a:r>
            <a:r>
              <a:rPr lang="en-US" altLang="ja-JP" dirty="0">
                <a:solidFill>
                  <a:srgbClr val="FF090F"/>
                </a:solidFill>
                <a:sym typeface="Arial" charset="0"/>
              </a:rPr>
              <a:t> a </a:t>
            </a:r>
            <a:r>
              <a:rPr lang="en-US" altLang="ja-JP" dirty="0" err="1">
                <a:solidFill>
                  <a:srgbClr val="FF090F"/>
                </a:solidFill>
                <a:sym typeface="Arial" charset="0"/>
              </a:rPr>
              <a:t>oír</a:t>
            </a:r>
            <a:r>
              <a:rPr lang="en-US" altLang="ja-JP" dirty="0">
                <a:solidFill>
                  <a:srgbClr val="FF090F"/>
                </a:solidFill>
                <a:sym typeface="Arial" charset="0"/>
              </a:rPr>
              <a:t> </a:t>
            </a:r>
            <a:r>
              <a:rPr lang="en-US" altLang="ja-JP" dirty="0" err="1">
                <a:solidFill>
                  <a:srgbClr val="FF090F"/>
                </a:solidFill>
                <a:sym typeface="Arial" charset="0"/>
              </a:rPr>
              <a:t>los</a:t>
            </a:r>
            <a:r>
              <a:rPr lang="en-US" altLang="ja-JP" dirty="0">
                <a:solidFill>
                  <a:srgbClr val="FF090F"/>
                </a:solidFill>
                <a:sym typeface="Arial" charset="0"/>
              </a:rPr>
              <a:t> </a:t>
            </a:r>
            <a:r>
              <a:rPr lang="en-US" altLang="ja-JP" dirty="0" err="1">
                <a:solidFill>
                  <a:srgbClr val="FF090F"/>
                </a:solidFill>
                <a:sym typeface="Arial" charset="0"/>
              </a:rPr>
              <a:t>sonidos</a:t>
            </a:r>
            <a:r>
              <a:rPr lang="en-US" altLang="ja-JP" dirty="0">
                <a:solidFill>
                  <a:srgbClr val="FF090F"/>
                </a:solidFill>
                <a:sym typeface="Arial" charset="0"/>
              </a:rPr>
              <a:t> que </a:t>
            </a:r>
            <a:r>
              <a:rPr lang="en-US" altLang="ja-JP" dirty="0" err="1">
                <a:solidFill>
                  <a:srgbClr val="FF090F"/>
                </a:solidFill>
                <a:sym typeface="Arial" charset="0"/>
              </a:rPr>
              <a:t>forman</a:t>
            </a:r>
            <a:r>
              <a:rPr lang="en-US" altLang="ja-JP" dirty="0">
                <a:solidFill>
                  <a:srgbClr val="FF090F"/>
                </a:solidFill>
                <a:sym typeface="Arial" charset="0"/>
              </a:rPr>
              <a:t> las palabras].</a:t>
            </a:r>
          </a:p>
          <a:p>
            <a:pPr eaLnBrk="1" hangingPunct="1">
              <a:spcBef>
                <a:spcPct val="0"/>
              </a:spcBef>
            </a:pPr>
            <a:endParaRPr lang="es-ES" dirty="0"/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CF612933-84F8-3C47-9A6B-F426A00AD84C}" type="slidenum">
              <a:rPr lang="en-US" sz="1200">
                <a:latin typeface="Arial" charset="0"/>
                <a:ea typeface="Arial" charset="0"/>
                <a:cs typeface="Arial" charset="0"/>
              </a:rPr>
              <a:pPr eaLnBrk="1" hangingPunct="1"/>
              <a:t>13</a:t>
            </a:fld>
            <a:endParaRPr lang="es-ES" sz="1200" dirty="0"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b="1" u="sng" dirty="0">
                <a:latin typeface="Arial" charset="0"/>
              </a:rPr>
              <a:t>RECONOCIMIENTO DE TEXTOS ESCRITOS - </a:t>
            </a:r>
            <a:r>
              <a:rPr lang="en-US" b="1" dirty="0">
                <a:latin typeface="Arial" charset="0"/>
              </a:rPr>
              <a:t>El </a:t>
            </a:r>
            <a:r>
              <a:rPr lang="en-US" b="1" dirty="0" err="1">
                <a:latin typeface="Arial" charset="0"/>
              </a:rPr>
              <a:t>reconocimiento</a:t>
            </a:r>
            <a:r>
              <a:rPr lang="en-US" b="1" dirty="0">
                <a:latin typeface="Arial" charset="0"/>
              </a:rPr>
              <a:t> de </a:t>
            </a:r>
            <a:r>
              <a:rPr lang="en-US" b="1" dirty="0" err="1">
                <a:latin typeface="Arial" charset="0"/>
              </a:rPr>
              <a:t>textos</a:t>
            </a:r>
            <a:r>
              <a:rPr lang="en-US" b="1" dirty="0">
                <a:latin typeface="Arial" charset="0"/>
              </a:rPr>
              <a:t> </a:t>
            </a:r>
            <a:r>
              <a:rPr lang="en-US" b="1" dirty="0" err="1">
                <a:latin typeface="Arial" charset="0"/>
              </a:rPr>
              <a:t>escritos</a:t>
            </a:r>
            <a:r>
              <a:rPr lang="en-US" b="1" dirty="0">
                <a:latin typeface="Arial" charset="0"/>
              </a:rPr>
              <a:t> </a:t>
            </a:r>
            <a:r>
              <a:rPr lang="en-US" b="1" dirty="0" err="1">
                <a:latin typeface="Arial" charset="0"/>
              </a:rPr>
              <a:t>consiste</a:t>
            </a:r>
            <a:r>
              <a:rPr lang="en-US" b="1" dirty="0">
                <a:latin typeface="Arial" charset="0"/>
              </a:rPr>
              <a:t> </a:t>
            </a:r>
            <a:r>
              <a:rPr lang="en-US" b="1" dirty="0" err="1">
                <a:latin typeface="Arial" charset="0"/>
              </a:rPr>
              <a:t>en</a:t>
            </a:r>
            <a:r>
              <a:rPr lang="en-US" b="1" dirty="0">
                <a:latin typeface="Arial" charset="0"/>
              </a:rPr>
              <a:t> </a:t>
            </a:r>
            <a:r>
              <a:rPr lang="en-US" b="1" dirty="0" err="1">
                <a:latin typeface="Arial" charset="0"/>
              </a:rPr>
              <a:t>advertir</a:t>
            </a:r>
            <a:r>
              <a:rPr lang="en-US" b="1" dirty="0">
                <a:latin typeface="Arial" charset="0"/>
              </a:rPr>
              <a:t> el </a:t>
            </a:r>
            <a:r>
              <a:rPr lang="en-US" b="1" dirty="0" err="1">
                <a:latin typeface="Arial" charset="0"/>
              </a:rPr>
              <a:t>texto</a:t>
            </a:r>
            <a:r>
              <a:rPr lang="en-US" b="1" dirty="0">
                <a:latin typeface="Arial" charset="0"/>
              </a:rPr>
              <a:t> </a:t>
            </a:r>
            <a:r>
              <a:rPr lang="en-US" b="1" dirty="0" err="1">
                <a:latin typeface="Arial" charset="0"/>
              </a:rPr>
              <a:t>escrito</a:t>
            </a:r>
            <a:r>
              <a:rPr lang="en-US" b="1" dirty="0">
                <a:latin typeface="Arial" charset="0"/>
              </a:rPr>
              <a:t> </a:t>
            </a:r>
            <a:r>
              <a:rPr lang="en-US" b="1" dirty="0" err="1">
                <a:latin typeface="Arial" charset="0"/>
              </a:rPr>
              <a:t>en</a:t>
            </a:r>
            <a:r>
              <a:rPr lang="en-US" b="1" dirty="0">
                <a:latin typeface="Arial" charset="0"/>
              </a:rPr>
              <a:t> </a:t>
            </a:r>
            <a:r>
              <a:rPr lang="en-US" b="1" dirty="0" err="1">
                <a:latin typeface="Arial" charset="0"/>
              </a:rPr>
              <a:t>todas</a:t>
            </a:r>
            <a:r>
              <a:rPr lang="en-US" b="1" dirty="0">
                <a:latin typeface="Arial" charset="0"/>
              </a:rPr>
              <a:t> </a:t>
            </a:r>
            <a:r>
              <a:rPr lang="en-US" b="1" dirty="0" err="1">
                <a:latin typeface="Arial" charset="0"/>
              </a:rPr>
              <a:t>partes</a:t>
            </a:r>
            <a:r>
              <a:rPr lang="en-US" b="1" dirty="0">
                <a:latin typeface="Arial" charset="0"/>
              </a:rPr>
              <a:t>, saber </a:t>
            </a:r>
            <a:r>
              <a:rPr lang="en-US" b="1" dirty="0" err="1">
                <a:latin typeface="Arial" charset="0"/>
              </a:rPr>
              <a:t>cómo</a:t>
            </a:r>
            <a:r>
              <a:rPr lang="en-US" b="1" dirty="0">
                <a:latin typeface="Arial" charset="0"/>
              </a:rPr>
              <a:t> </a:t>
            </a:r>
            <a:r>
              <a:rPr lang="en-US" b="1" dirty="0" err="1">
                <a:latin typeface="Arial" charset="0"/>
              </a:rPr>
              <a:t>manipular</a:t>
            </a:r>
            <a:r>
              <a:rPr lang="en-US" b="1" dirty="0">
                <a:latin typeface="Arial" charset="0"/>
              </a:rPr>
              <a:t> un </a:t>
            </a:r>
            <a:r>
              <a:rPr lang="en-US" b="1" dirty="0" err="1">
                <a:latin typeface="Arial" charset="0"/>
              </a:rPr>
              <a:t>libro</a:t>
            </a:r>
            <a:r>
              <a:rPr lang="en-US" b="1" dirty="0">
                <a:latin typeface="Arial" charset="0"/>
              </a:rPr>
              <a:t> y </a:t>
            </a:r>
            <a:r>
              <a:rPr lang="en-US" b="1" dirty="0" err="1">
                <a:latin typeface="Arial" charset="0"/>
              </a:rPr>
              <a:t>cómo</a:t>
            </a:r>
            <a:r>
              <a:rPr lang="en-US" b="1" dirty="0">
                <a:latin typeface="Arial" charset="0"/>
              </a:rPr>
              <a:t> </a:t>
            </a:r>
            <a:r>
              <a:rPr lang="en-US" b="1" dirty="0" err="1">
                <a:latin typeface="Arial" charset="0"/>
              </a:rPr>
              <a:t>seguir</a:t>
            </a:r>
            <a:r>
              <a:rPr lang="en-US" b="1" dirty="0">
                <a:latin typeface="Arial" charset="0"/>
              </a:rPr>
              <a:t> las palabras </a:t>
            </a:r>
            <a:r>
              <a:rPr lang="en-US" b="1" dirty="0" err="1">
                <a:latin typeface="Arial" charset="0"/>
              </a:rPr>
              <a:t>en</a:t>
            </a:r>
            <a:r>
              <a:rPr lang="en-US" b="1" dirty="0">
                <a:latin typeface="Arial" charset="0"/>
              </a:rPr>
              <a:t> </a:t>
            </a:r>
            <a:r>
              <a:rPr lang="en-US" b="1" dirty="0" err="1">
                <a:latin typeface="Arial" charset="0"/>
              </a:rPr>
              <a:t>una</a:t>
            </a:r>
            <a:r>
              <a:rPr lang="en-US" b="1" dirty="0">
                <a:latin typeface="Arial" charset="0"/>
              </a:rPr>
              <a:t> </a:t>
            </a:r>
            <a:r>
              <a:rPr lang="en-US" b="1" dirty="0" err="1">
                <a:latin typeface="Arial" charset="0"/>
              </a:rPr>
              <a:t>página</a:t>
            </a:r>
            <a:r>
              <a:rPr lang="en-US" b="1" dirty="0">
                <a:latin typeface="Arial" charset="0"/>
              </a:rPr>
              <a:t>.   </a:t>
            </a:r>
          </a:p>
          <a:p>
            <a:pPr eaLnBrk="1" hangingPunct="1">
              <a:spcBef>
                <a:spcPct val="0"/>
              </a:spcBef>
            </a:pPr>
            <a:r>
              <a:rPr lang="en-US" dirty="0" err="1">
                <a:latin typeface="Arial" charset="0"/>
              </a:rPr>
              <a:t>Esto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incluye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aprender</a:t>
            </a:r>
            <a:r>
              <a:rPr lang="en-US" dirty="0">
                <a:latin typeface="Arial" charset="0"/>
              </a:rPr>
              <a:t> que la </a:t>
            </a:r>
            <a:r>
              <a:rPr lang="en-US" dirty="0" err="1">
                <a:latin typeface="Arial" charset="0"/>
              </a:rPr>
              <a:t>escritura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en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inglés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sigue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reglas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básicas</a:t>
            </a:r>
            <a:r>
              <a:rPr lang="en-US" dirty="0">
                <a:latin typeface="Arial" charset="0"/>
              </a:rPr>
              <a:t>, </a:t>
            </a:r>
            <a:r>
              <a:rPr lang="en-US" dirty="0" err="1">
                <a:latin typeface="Arial" charset="0"/>
              </a:rPr>
              <a:t>como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fluir</a:t>
            </a:r>
            <a:r>
              <a:rPr lang="en-US" dirty="0">
                <a:latin typeface="Arial" charset="0"/>
              </a:rPr>
              <a:t> de </a:t>
            </a:r>
            <a:r>
              <a:rPr lang="en-US" dirty="0" err="1">
                <a:latin typeface="Arial" charset="0"/>
              </a:rPr>
              <a:t>arriba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abajo</a:t>
            </a:r>
            <a:r>
              <a:rPr lang="en-US" dirty="0">
                <a:latin typeface="Arial" charset="0"/>
              </a:rPr>
              <a:t>, de </a:t>
            </a:r>
            <a:r>
              <a:rPr lang="en-US" dirty="0" err="1">
                <a:latin typeface="Arial" charset="0"/>
              </a:rPr>
              <a:t>izquierda</a:t>
            </a:r>
            <a:r>
              <a:rPr lang="en-US" dirty="0">
                <a:latin typeface="Arial" charset="0"/>
              </a:rPr>
              <a:t> a </a:t>
            </a:r>
            <a:r>
              <a:rPr lang="en-US" dirty="0" err="1">
                <a:latin typeface="Arial" charset="0"/>
              </a:rPr>
              <a:t>derecha</a:t>
            </a:r>
            <a:r>
              <a:rPr lang="en-US" dirty="0">
                <a:latin typeface="Arial" charset="0"/>
              </a:rPr>
              <a:t> y que el </a:t>
            </a:r>
            <a:r>
              <a:rPr lang="en-US" dirty="0" err="1">
                <a:latin typeface="Arial" charset="0"/>
              </a:rPr>
              <a:t>texto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en</a:t>
            </a:r>
            <a:r>
              <a:rPr lang="en-US" dirty="0">
                <a:latin typeface="Arial" charset="0"/>
              </a:rPr>
              <a:t> la </a:t>
            </a:r>
            <a:r>
              <a:rPr lang="en-US" dirty="0" err="1">
                <a:latin typeface="Arial" charset="0"/>
              </a:rPr>
              <a:t>página</a:t>
            </a:r>
            <a:r>
              <a:rPr lang="en-US" dirty="0">
                <a:latin typeface="Arial" charset="0"/>
              </a:rPr>
              <a:t> sea </a:t>
            </a:r>
            <a:r>
              <a:rPr lang="en-US" dirty="0" err="1">
                <a:latin typeface="Arial" charset="0"/>
              </a:rPr>
              <a:t>aquello</a:t>
            </a:r>
            <a:r>
              <a:rPr lang="en-US" dirty="0">
                <a:latin typeface="Arial" charset="0"/>
              </a:rPr>
              <a:t> que lee </a:t>
            </a:r>
            <a:r>
              <a:rPr lang="en-US" dirty="0" err="1">
                <a:latin typeface="Arial" charset="0"/>
              </a:rPr>
              <a:t>alguien</a:t>
            </a:r>
            <a:r>
              <a:rPr lang="en-US" dirty="0">
                <a:latin typeface="Arial" charset="0"/>
              </a:rPr>
              <a:t> que </a:t>
            </a:r>
            <a:r>
              <a:rPr lang="en-US" dirty="0" err="1">
                <a:latin typeface="Arial" charset="0"/>
              </a:rPr>
              <a:t>sabe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cómo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hacerlo</a:t>
            </a:r>
            <a:r>
              <a:rPr lang="en-US" dirty="0">
                <a:latin typeface="Arial" charset="0"/>
              </a:rPr>
              <a:t>.  </a:t>
            </a:r>
            <a:r>
              <a:rPr lang="en-US" dirty="0" err="1">
                <a:latin typeface="Arial" charset="0"/>
              </a:rPr>
              <a:t>Esto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puede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ser</a:t>
            </a:r>
            <a:r>
              <a:rPr lang="en-US" dirty="0">
                <a:latin typeface="Arial" charset="0"/>
              </a:rPr>
              <a:t> un </a:t>
            </a:r>
            <a:r>
              <a:rPr lang="en-US" dirty="0" err="1">
                <a:latin typeface="Arial" charset="0"/>
              </a:rPr>
              <a:t>poco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distinto</a:t>
            </a:r>
            <a:r>
              <a:rPr lang="en-US" dirty="0">
                <a:latin typeface="Arial" charset="0"/>
              </a:rPr>
              <a:t> para </a:t>
            </a:r>
            <a:r>
              <a:rPr lang="en-US" dirty="0" err="1">
                <a:latin typeface="Arial" charset="0"/>
              </a:rPr>
              <a:t>algunos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idiomas</a:t>
            </a:r>
            <a:r>
              <a:rPr lang="en-US" dirty="0">
                <a:latin typeface="Arial" charset="0"/>
              </a:rPr>
              <a:t>.  </a:t>
            </a:r>
          </a:p>
          <a:p>
            <a:pPr eaLnBrk="1" hangingPunct="1">
              <a:spcBef>
                <a:spcPct val="0"/>
              </a:spcBef>
            </a:pPr>
            <a:r>
              <a:rPr lang="en-US" dirty="0">
                <a:latin typeface="Arial" charset="0"/>
              </a:rPr>
              <a:t>¿</a:t>
            </a:r>
            <a:r>
              <a:rPr lang="en-US" dirty="0" err="1">
                <a:latin typeface="Arial" charset="0"/>
              </a:rPr>
              <a:t>Por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qué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es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importante</a:t>
            </a:r>
            <a:r>
              <a:rPr lang="en-US" dirty="0">
                <a:latin typeface="Arial" charset="0"/>
              </a:rPr>
              <a:t>? A </a:t>
            </a:r>
            <a:r>
              <a:rPr lang="en-US" dirty="0" err="1">
                <a:latin typeface="Arial" charset="0"/>
              </a:rPr>
              <a:t>medida</a:t>
            </a:r>
            <a:r>
              <a:rPr lang="en-US" dirty="0">
                <a:latin typeface="Arial" charset="0"/>
              </a:rPr>
              <a:t> que </a:t>
            </a:r>
            <a:r>
              <a:rPr lang="en-US" dirty="0" err="1">
                <a:latin typeface="Arial" charset="0"/>
              </a:rPr>
              <a:t>compartimos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libros</a:t>
            </a:r>
            <a:r>
              <a:rPr lang="en-US" dirty="0">
                <a:latin typeface="Arial" charset="0"/>
              </a:rPr>
              <a:t>, </a:t>
            </a:r>
            <a:r>
              <a:rPr lang="en-US" dirty="0" err="1">
                <a:latin typeface="Arial" charset="0"/>
              </a:rPr>
              <a:t>los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niños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aprende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en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qué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consisten</a:t>
            </a:r>
            <a:r>
              <a:rPr lang="en-US" dirty="0">
                <a:latin typeface="Arial" charset="0"/>
              </a:rPr>
              <a:t>? Los </a:t>
            </a:r>
            <a:r>
              <a:rPr lang="en-US" dirty="0" err="1">
                <a:latin typeface="Arial" charset="0"/>
              </a:rPr>
              <a:t>niños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deben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ser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conscientes</a:t>
            </a:r>
            <a:r>
              <a:rPr lang="en-US" dirty="0">
                <a:latin typeface="Arial" charset="0"/>
              </a:rPr>
              <a:t> de las palabras antes de que </a:t>
            </a:r>
            <a:r>
              <a:rPr lang="en-US" dirty="0" err="1">
                <a:latin typeface="Arial" charset="0"/>
              </a:rPr>
              <a:t>puedan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leerlas</a:t>
            </a:r>
            <a:r>
              <a:rPr lang="en-US" dirty="0">
                <a:latin typeface="Arial" charset="0"/>
              </a:rPr>
              <a:t>.  </a:t>
            </a:r>
            <a:r>
              <a:rPr lang="en-US" dirty="0" err="1">
                <a:latin typeface="Arial" charset="0"/>
              </a:rPr>
              <a:t>Cuando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los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niños</a:t>
            </a:r>
            <a:r>
              <a:rPr lang="en-US" dirty="0">
                <a:latin typeface="Arial" charset="0"/>
              </a:rPr>
              <a:t> se </a:t>
            </a:r>
            <a:r>
              <a:rPr lang="en-US" dirty="0" err="1">
                <a:latin typeface="Arial" charset="0"/>
              </a:rPr>
              <a:t>sienten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cómodos</a:t>
            </a:r>
            <a:r>
              <a:rPr lang="en-US" dirty="0">
                <a:latin typeface="Arial" charset="0"/>
              </a:rPr>
              <a:t> con </a:t>
            </a:r>
            <a:r>
              <a:rPr lang="en-US" dirty="0" err="1">
                <a:latin typeface="Arial" charset="0"/>
              </a:rPr>
              <a:t>los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libros</a:t>
            </a:r>
            <a:r>
              <a:rPr lang="en-US" dirty="0">
                <a:latin typeface="Arial" charset="0"/>
              </a:rPr>
              <a:t>, </a:t>
            </a:r>
            <a:r>
              <a:rPr lang="en-US" dirty="0" err="1">
                <a:latin typeface="Arial" charset="0"/>
              </a:rPr>
              <a:t>pueden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concentrarse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en</a:t>
            </a:r>
            <a:r>
              <a:rPr lang="en-US" dirty="0">
                <a:latin typeface="Arial" charset="0"/>
              </a:rPr>
              <a:t> la </a:t>
            </a:r>
            <a:r>
              <a:rPr lang="en-US" dirty="0" err="1">
                <a:latin typeface="Arial" charset="0"/>
              </a:rPr>
              <a:t>lectura</a:t>
            </a:r>
            <a:r>
              <a:rPr lang="en-US" dirty="0">
                <a:latin typeface="Arial" charset="0"/>
              </a:rPr>
              <a:t>. </a:t>
            </a:r>
          </a:p>
          <a:p>
            <a:pPr eaLnBrk="1" hangingPunct="1">
              <a:spcBef>
                <a:spcPct val="0"/>
              </a:spcBef>
            </a:pPr>
            <a:endParaRPr lang="es-ES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dirty="0" err="1"/>
              <a:t>Advertir</a:t>
            </a:r>
            <a:r>
              <a:rPr lang="en-US" dirty="0"/>
              <a:t> el </a:t>
            </a:r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escrito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todas</a:t>
            </a:r>
            <a:r>
              <a:rPr lang="en-US" dirty="0"/>
              <a:t> </a:t>
            </a:r>
            <a:r>
              <a:rPr lang="en-US" dirty="0" err="1"/>
              <a:t>partes</a:t>
            </a:r>
            <a:endParaRPr lang="en-US" dirty="0"/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s-ES" dirty="0"/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dirty="0"/>
              <a:t>Saber </a:t>
            </a:r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manipular</a:t>
            </a:r>
            <a:r>
              <a:rPr lang="en-US" dirty="0"/>
              <a:t> un </a:t>
            </a:r>
            <a:r>
              <a:rPr lang="en-US" dirty="0" err="1"/>
              <a:t>libro</a:t>
            </a:r>
            <a:endParaRPr lang="en-US" dirty="0"/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s-ES" dirty="0"/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dirty="0"/>
              <a:t>Saber </a:t>
            </a:r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seguir</a:t>
            </a:r>
            <a:r>
              <a:rPr lang="en-US" dirty="0"/>
              <a:t> las palabras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página</a:t>
            </a:r>
            <a:endParaRPr lang="en-US" dirty="0"/>
          </a:p>
          <a:p>
            <a:pPr eaLnBrk="1" hangingPunct="1">
              <a:spcBef>
                <a:spcPct val="0"/>
              </a:spcBef>
            </a:pPr>
            <a:endParaRPr lang="es-ES" dirty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es-ES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dirty="0" err="1">
                <a:latin typeface="Arial" charset="0"/>
              </a:rPr>
              <a:t>Señale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los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carteles</a:t>
            </a:r>
            <a:r>
              <a:rPr lang="en-US" dirty="0">
                <a:latin typeface="Arial" charset="0"/>
              </a:rPr>
              <a:t> que lo </a:t>
            </a:r>
            <a:r>
              <a:rPr lang="en-US" dirty="0" err="1">
                <a:latin typeface="Arial" charset="0"/>
              </a:rPr>
              <a:t>rodean</a:t>
            </a:r>
            <a:r>
              <a:rPr lang="en-US" dirty="0">
                <a:latin typeface="Arial" charset="0"/>
              </a:rPr>
              <a:t> y </a:t>
            </a:r>
            <a:r>
              <a:rPr lang="en-US" dirty="0" err="1">
                <a:latin typeface="Arial" charset="0"/>
              </a:rPr>
              <a:t>diga</a:t>
            </a:r>
            <a:r>
              <a:rPr lang="en-US" dirty="0">
                <a:latin typeface="Arial" charset="0"/>
              </a:rPr>
              <a:t> las palabras, p. </a:t>
            </a:r>
            <a:r>
              <a:rPr lang="en-US" dirty="0" err="1">
                <a:latin typeface="Arial" charset="0"/>
              </a:rPr>
              <a:t>ej</a:t>
            </a:r>
            <a:r>
              <a:rPr lang="en-US" dirty="0">
                <a:latin typeface="Arial" charset="0"/>
              </a:rPr>
              <a:t>. </a:t>
            </a:r>
            <a:r>
              <a:rPr lang="en-US" dirty="0" err="1">
                <a:latin typeface="Arial" charset="0"/>
              </a:rPr>
              <a:t>Nombre</a:t>
            </a:r>
            <a:r>
              <a:rPr lang="en-US" dirty="0">
                <a:latin typeface="Arial" charset="0"/>
              </a:rPr>
              <a:t> la </a:t>
            </a:r>
            <a:r>
              <a:rPr lang="en-US" dirty="0" err="1">
                <a:latin typeface="Arial" charset="0"/>
              </a:rPr>
              <a:t>caja</a:t>
            </a:r>
            <a:r>
              <a:rPr lang="en-US" dirty="0">
                <a:latin typeface="Arial" charset="0"/>
              </a:rPr>
              <a:t> de Cheerios (0-1)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dirty="0" err="1">
                <a:latin typeface="Arial" charset="0"/>
              </a:rPr>
              <a:t>Deje</a:t>
            </a:r>
            <a:r>
              <a:rPr lang="en-US" dirty="0">
                <a:latin typeface="Arial" charset="0"/>
              </a:rPr>
              <a:t> que </a:t>
            </a:r>
            <a:r>
              <a:rPr lang="en-US" dirty="0" err="1">
                <a:latin typeface="Arial" charset="0"/>
              </a:rPr>
              <a:t>su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hijo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dé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vuelta</a:t>
            </a:r>
            <a:r>
              <a:rPr lang="en-US" dirty="0">
                <a:latin typeface="Arial" charset="0"/>
              </a:rPr>
              <a:t> las </a:t>
            </a:r>
            <a:r>
              <a:rPr lang="en-US" dirty="0" err="1">
                <a:latin typeface="Arial" charset="0"/>
              </a:rPr>
              <a:t>páginas</a:t>
            </a:r>
            <a:r>
              <a:rPr lang="en-US" dirty="0">
                <a:latin typeface="Arial" charset="0"/>
              </a:rPr>
              <a:t> (0-1)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dirty="0">
                <a:latin typeface="Arial" charset="0"/>
              </a:rPr>
              <a:t>Lea </a:t>
            </a:r>
            <a:r>
              <a:rPr lang="en-US" dirty="0" err="1">
                <a:latin typeface="Arial" charset="0"/>
              </a:rPr>
              <a:t>libros</a:t>
            </a:r>
            <a:r>
              <a:rPr lang="en-US" dirty="0">
                <a:latin typeface="Arial" charset="0"/>
              </a:rPr>
              <a:t> con </a:t>
            </a:r>
            <a:r>
              <a:rPr lang="en-US" dirty="0" err="1">
                <a:latin typeface="Arial" charset="0"/>
              </a:rPr>
              <a:t>su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bebé</a:t>
            </a:r>
            <a:r>
              <a:rPr lang="en-US" dirty="0">
                <a:latin typeface="Arial" charset="0"/>
              </a:rPr>
              <a:t> y </a:t>
            </a:r>
            <a:r>
              <a:rPr lang="en-US" dirty="0" err="1">
                <a:latin typeface="Arial" charset="0"/>
              </a:rPr>
              <a:t>permita</a:t>
            </a:r>
            <a:r>
              <a:rPr lang="en-US" dirty="0">
                <a:latin typeface="Arial" charset="0"/>
              </a:rPr>
              <a:t> que lo </a:t>
            </a:r>
            <a:r>
              <a:rPr lang="en-US" dirty="0" err="1">
                <a:latin typeface="Arial" charset="0"/>
              </a:rPr>
              <a:t>manipule</a:t>
            </a:r>
            <a:r>
              <a:rPr lang="en-US" dirty="0">
                <a:latin typeface="Arial" charset="0"/>
              </a:rPr>
              <a:t> (0-1)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dirty="0" err="1">
                <a:latin typeface="Arial" charset="0"/>
              </a:rPr>
              <a:t>Reconocer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carteles</a:t>
            </a:r>
            <a:r>
              <a:rPr lang="en-US" dirty="0">
                <a:latin typeface="Arial" charset="0"/>
              </a:rPr>
              <a:t>; </a:t>
            </a:r>
            <a:r>
              <a:rPr lang="en-US" dirty="0" err="1">
                <a:latin typeface="Arial" charset="0"/>
              </a:rPr>
              <a:t>hablar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sobre</a:t>
            </a:r>
            <a:r>
              <a:rPr lang="en-US" dirty="0">
                <a:latin typeface="Arial" charset="0"/>
              </a:rPr>
              <a:t> el </a:t>
            </a:r>
            <a:r>
              <a:rPr lang="en-US" dirty="0" err="1">
                <a:latin typeface="Arial" charset="0"/>
              </a:rPr>
              <a:t>texto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escrito</a:t>
            </a:r>
            <a:r>
              <a:rPr lang="en-US" dirty="0">
                <a:latin typeface="Arial" charset="0"/>
              </a:rPr>
              <a:t> que </a:t>
            </a:r>
            <a:r>
              <a:rPr lang="en-US" dirty="0" err="1">
                <a:latin typeface="Arial" charset="0"/>
              </a:rPr>
              <a:t>aparece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en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su</a:t>
            </a:r>
            <a:r>
              <a:rPr lang="en-US" dirty="0">
                <a:latin typeface="Arial" charset="0"/>
              </a:rPr>
              <a:t> casa, </a:t>
            </a:r>
            <a:r>
              <a:rPr lang="en-US" dirty="0" err="1">
                <a:latin typeface="Arial" charset="0"/>
              </a:rPr>
              <a:t>vecindario</a:t>
            </a:r>
            <a:r>
              <a:rPr lang="en-US" dirty="0">
                <a:latin typeface="Arial" charset="0"/>
              </a:rPr>
              <a:t>, etc. (2-3)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b="1" dirty="0" err="1">
                <a:latin typeface="Arial" charset="0"/>
              </a:rPr>
              <a:t>Ocasionalmente</a:t>
            </a:r>
            <a:r>
              <a:rPr lang="en-US" b="1" dirty="0">
                <a:latin typeface="Arial" charset="0"/>
              </a:rPr>
              <a:t>, </a:t>
            </a:r>
            <a:r>
              <a:rPr lang="en-US" b="1" dirty="0" err="1">
                <a:latin typeface="Arial" charset="0"/>
              </a:rPr>
              <a:t>siga</a:t>
            </a:r>
            <a:r>
              <a:rPr lang="en-US" b="1" dirty="0">
                <a:latin typeface="Arial" charset="0"/>
              </a:rPr>
              <a:t> las palabras </a:t>
            </a:r>
            <a:r>
              <a:rPr lang="en-US" b="1" dirty="0" err="1">
                <a:latin typeface="Arial" charset="0"/>
              </a:rPr>
              <a:t>en</a:t>
            </a:r>
            <a:r>
              <a:rPr lang="en-US" b="1" dirty="0">
                <a:latin typeface="Arial" charset="0"/>
              </a:rPr>
              <a:t> la </a:t>
            </a:r>
            <a:r>
              <a:rPr lang="en-US" b="1" dirty="0" err="1">
                <a:latin typeface="Arial" charset="0"/>
              </a:rPr>
              <a:t>página</a:t>
            </a:r>
            <a:r>
              <a:rPr lang="en-US" b="1" dirty="0">
                <a:latin typeface="Arial" charset="0"/>
              </a:rPr>
              <a:t> con el </a:t>
            </a:r>
            <a:r>
              <a:rPr lang="en-US" b="1" dirty="0" err="1">
                <a:latin typeface="Arial" charset="0"/>
              </a:rPr>
              <a:t>dedo</a:t>
            </a:r>
            <a:r>
              <a:rPr lang="en-US" b="1" dirty="0">
                <a:latin typeface="Arial" charset="0"/>
              </a:rPr>
              <a:t> (2-3) DEMOSTRACIÓN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dirty="0" err="1">
                <a:latin typeface="Arial" charset="0"/>
              </a:rPr>
              <a:t>Haga</a:t>
            </a:r>
            <a:r>
              <a:rPr lang="en-US" dirty="0">
                <a:latin typeface="Arial" charset="0"/>
              </a:rPr>
              <a:t> el </a:t>
            </a:r>
            <a:r>
              <a:rPr lang="en-US" dirty="0" err="1">
                <a:latin typeface="Arial" charset="0"/>
              </a:rPr>
              <a:t>juego</a:t>
            </a:r>
            <a:r>
              <a:rPr lang="en-US" dirty="0">
                <a:latin typeface="Arial" charset="0"/>
              </a:rPr>
              <a:t> de </a:t>
            </a:r>
            <a:r>
              <a:rPr lang="en-US" dirty="0" err="1">
                <a:latin typeface="Arial" charset="0"/>
              </a:rPr>
              <a:t>poner</a:t>
            </a:r>
            <a:r>
              <a:rPr lang="en-US" dirty="0">
                <a:latin typeface="Arial" charset="0"/>
              </a:rPr>
              <a:t> el </a:t>
            </a:r>
            <a:r>
              <a:rPr lang="en-US" dirty="0" err="1">
                <a:latin typeface="Arial" charset="0"/>
              </a:rPr>
              <a:t>lado</a:t>
            </a:r>
            <a:r>
              <a:rPr lang="en-US" dirty="0">
                <a:latin typeface="Arial" charset="0"/>
              </a:rPr>
              <a:t> derecho del </a:t>
            </a:r>
            <a:r>
              <a:rPr lang="en-US" dirty="0" err="1">
                <a:latin typeface="Arial" charset="0"/>
              </a:rPr>
              <a:t>libro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hacia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arriba</a:t>
            </a:r>
            <a:r>
              <a:rPr lang="en-US" dirty="0">
                <a:latin typeface="Arial" charset="0"/>
              </a:rPr>
              <a:t>, </a:t>
            </a:r>
            <a:r>
              <a:rPr lang="en-US" dirty="0" err="1">
                <a:latin typeface="Arial" charset="0"/>
              </a:rPr>
              <a:t>hacia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atrás</a:t>
            </a:r>
            <a:r>
              <a:rPr lang="en-US" dirty="0">
                <a:latin typeface="Arial" charset="0"/>
              </a:rPr>
              <a:t>, etc. (2-3)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dirty="0" err="1">
                <a:latin typeface="Arial" charset="0"/>
              </a:rPr>
              <a:t>Proporciónele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papel</a:t>
            </a:r>
            <a:r>
              <a:rPr lang="en-US" dirty="0">
                <a:latin typeface="Arial" charset="0"/>
              </a:rPr>
              <a:t> y </a:t>
            </a:r>
            <a:r>
              <a:rPr lang="en-US" dirty="0" err="1">
                <a:latin typeface="Arial" charset="0"/>
              </a:rPr>
              <a:t>herramientas</a:t>
            </a:r>
            <a:r>
              <a:rPr lang="en-US" dirty="0">
                <a:latin typeface="Arial" charset="0"/>
              </a:rPr>
              <a:t> de </a:t>
            </a:r>
            <a:r>
              <a:rPr lang="en-US" dirty="0" err="1">
                <a:latin typeface="Arial" charset="0"/>
              </a:rPr>
              <a:t>escritura</a:t>
            </a:r>
            <a:r>
              <a:rPr lang="en-US" dirty="0">
                <a:latin typeface="Arial" charset="0"/>
              </a:rPr>
              <a:t> a </a:t>
            </a:r>
            <a:r>
              <a:rPr lang="en-US" dirty="0" err="1">
                <a:latin typeface="Arial" charset="0"/>
              </a:rPr>
              <a:t>su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hijo</a:t>
            </a:r>
            <a:r>
              <a:rPr lang="en-US" dirty="0">
                <a:latin typeface="Arial" charset="0"/>
              </a:rPr>
              <a:t> (4-5)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s-ES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b="1" dirty="0" err="1">
                <a:latin typeface="Arial" charset="0"/>
              </a:rPr>
              <a:t>Elija</a:t>
            </a:r>
            <a:r>
              <a:rPr lang="en-US" b="1" dirty="0">
                <a:latin typeface="Arial" charset="0"/>
              </a:rPr>
              <a:t> un </a:t>
            </a:r>
            <a:r>
              <a:rPr lang="en-US" b="1" dirty="0" err="1">
                <a:latin typeface="Arial" charset="0"/>
              </a:rPr>
              <a:t>libro</a:t>
            </a:r>
            <a:r>
              <a:rPr lang="en-US" b="1" dirty="0">
                <a:latin typeface="Arial" charset="0"/>
              </a:rPr>
              <a:t> del taller y </a:t>
            </a:r>
            <a:r>
              <a:rPr lang="en-US" b="1" dirty="0" err="1">
                <a:latin typeface="Arial" charset="0"/>
              </a:rPr>
              <a:t>demuestre</a:t>
            </a:r>
            <a:r>
              <a:rPr lang="en-US" b="1" dirty="0">
                <a:latin typeface="Arial" charset="0"/>
              </a:rPr>
              <a:t> las </a:t>
            </a:r>
            <a:r>
              <a:rPr lang="en-US" b="1" dirty="0" err="1">
                <a:latin typeface="Arial" charset="0"/>
              </a:rPr>
              <a:t>siguientes</a:t>
            </a:r>
            <a:r>
              <a:rPr lang="en-US" b="1" dirty="0">
                <a:latin typeface="Arial" charset="0"/>
              </a:rPr>
              <a:t> palabras </a:t>
            </a:r>
            <a:r>
              <a:rPr lang="en-US" b="1" dirty="0" err="1">
                <a:latin typeface="Arial" charset="0"/>
              </a:rPr>
              <a:t>en</a:t>
            </a:r>
            <a:r>
              <a:rPr lang="en-US" b="1" dirty="0">
                <a:latin typeface="Arial" charset="0"/>
              </a:rPr>
              <a:t> </a:t>
            </a:r>
            <a:r>
              <a:rPr lang="en-US" b="1" dirty="0" err="1">
                <a:latin typeface="Arial" charset="0"/>
              </a:rPr>
              <a:t>una</a:t>
            </a:r>
            <a:r>
              <a:rPr lang="en-US" b="1" dirty="0">
                <a:latin typeface="Arial" charset="0"/>
              </a:rPr>
              <a:t> </a:t>
            </a:r>
            <a:r>
              <a:rPr lang="en-US" b="1" dirty="0" err="1">
                <a:latin typeface="Arial" charset="0"/>
              </a:rPr>
              <a:t>página</a:t>
            </a:r>
            <a:r>
              <a:rPr lang="en-US" b="1" dirty="0">
                <a:latin typeface="Arial" charset="0"/>
              </a:rPr>
              <a:t> y el </a:t>
            </a:r>
            <a:r>
              <a:rPr lang="en-US" b="1" dirty="0" err="1">
                <a:latin typeface="Arial" charset="0"/>
              </a:rPr>
              <a:t>juego</a:t>
            </a:r>
            <a:r>
              <a:rPr lang="en-US" b="1" dirty="0">
                <a:latin typeface="Arial" charset="0"/>
              </a:rPr>
              <a:t> de </a:t>
            </a:r>
            <a:r>
              <a:rPr lang="en-US" b="1" dirty="0" err="1">
                <a:latin typeface="Arial" charset="0"/>
              </a:rPr>
              <a:t>sostener</a:t>
            </a:r>
            <a:r>
              <a:rPr lang="en-US" b="1" dirty="0">
                <a:latin typeface="Arial" charset="0"/>
              </a:rPr>
              <a:t> el </a:t>
            </a:r>
            <a:r>
              <a:rPr lang="en-US" b="1" dirty="0" err="1">
                <a:latin typeface="Arial" charset="0"/>
              </a:rPr>
              <a:t>libro</a:t>
            </a:r>
            <a:r>
              <a:rPr lang="en-US" b="1" dirty="0">
                <a:latin typeface="Arial" charset="0"/>
              </a:rPr>
              <a:t> de forma </a:t>
            </a:r>
            <a:r>
              <a:rPr lang="en-US" b="1" dirty="0" err="1">
                <a:latin typeface="Arial" charset="0"/>
              </a:rPr>
              <a:t>adecuada</a:t>
            </a:r>
            <a:endParaRPr lang="en-US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s-ES" dirty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es-ES" dirty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es-ES" dirty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es-ES" dirty="0"/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0068E3BB-5183-2847-A72B-6F51D9F897E0}" type="slidenum">
              <a:rPr lang="en-US" sz="1200">
                <a:latin typeface="Arial" charset="0"/>
                <a:ea typeface="Arial" charset="0"/>
                <a:cs typeface="Arial" charset="0"/>
              </a:rPr>
              <a:pPr eaLnBrk="1" hangingPunct="1"/>
              <a:t>16</a:t>
            </a:fld>
            <a:endParaRPr lang="es-ES" sz="1200" dirty="0"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400"/>
              </a:spcBef>
            </a:pPr>
            <a:r>
              <a:rPr lang="en-US" dirty="0">
                <a:solidFill>
                  <a:srgbClr val="FF090F"/>
                </a:solidFill>
                <a:sym typeface="Arial" charset="0"/>
              </a:rPr>
              <a:t>[</a:t>
            </a:r>
            <a:r>
              <a:rPr lang="en-US" dirty="0" err="1">
                <a:solidFill>
                  <a:srgbClr val="FF090F"/>
                </a:solidFill>
                <a:sym typeface="Arial" charset="0"/>
              </a:rPr>
              <a:t>Presentador</a:t>
            </a:r>
            <a:r>
              <a:rPr lang="en-US" dirty="0">
                <a:solidFill>
                  <a:srgbClr val="FF090F"/>
                </a:solidFill>
                <a:sym typeface="Arial" charset="0"/>
              </a:rPr>
              <a:t>: </a:t>
            </a:r>
            <a:r>
              <a:rPr lang="en-US" dirty="0" err="1">
                <a:solidFill>
                  <a:srgbClr val="FF090F"/>
                </a:solidFill>
                <a:sym typeface="Arial" charset="0"/>
              </a:rPr>
              <a:t>Pregunte</a:t>
            </a:r>
            <a:r>
              <a:rPr lang="en-US" dirty="0">
                <a:solidFill>
                  <a:srgbClr val="FF090F"/>
                </a:solidFill>
                <a:sym typeface="Arial" charset="0"/>
              </a:rPr>
              <a:t> a </a:t>
            </a:r>
            <a:r>
              <a:rPr lang="en-US" dirty="0" err="1">
                <a:solidFill>
                  <a:srgbClr val="FF090F"/>
                </a:solidFill>
                <a:sym typeface="Arial" charset="0"/>
              </a:rPr>
              <a:t>los</a:t>
            </a:r>
            <a:r>
              <a:rPr lang="en-US" dirty="0">
                <a:solidFill>
                  <a:srgbClr val="FF090F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FF090F"/>
                </a:solidFill>
                <a:sym typeface="Arial" charset="0"/>
              </a:rPr>
              <a:t>participantes</a:t>
            </a:r>
            <a:r>
              <a:rPr lang="en-US" dirty="0">
                <a:solidFill>
                  <a:srgbClr val="FF090F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FF090F"/>
                </a:solidFill>
                <a:sym typeface="Arial" charset="0"/>
              </a:rPr>
              <a:t>cómo</a:t>
            </a:r>
            <a:r>
              <a:rPr lang="en-US" dirty="0">
                <a:solidFill>
                  <a:srgbClr val="FF090F"/>
                </a:solidFill>
                <a:sym typeface="Arial" charset="0"/>
              </a:rPr>
              <a:t> se </a:t>
            </a:r>
            <a:r>
              <a:rPr lang="en-US" dirty="0" err="1">
                <a:solidFill>
                  <a:srgbClr val="FF090F"/>
                </a:solidFill>
                <a:sym typeface="Arial" charset="0"/>
              </a:rPr>
              <a:t>sentirían</a:t>
            </a:r>
            <a:r>
              <a:rPr lang="en-US" dirty="0">
                <a:solidFill>
                  <a:srgbClr val="FF090F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FF090F"/>
                </a:solidFill>
                <a:sym typeface="Arial" charset="0"/>
              </a:rPr>
              <a:t>si</a:t>
            </a:r>
            <a:r>
              <a:rPr lang="en-US" dirty="0">
                <a:solidFill>
                  <a:srgbClr val="FF090F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FF090F"/>
                </a:solidFill>
                <a:sym typeface="Arial" charset="0"/>
              </a:rPr>
              <a:t>escribieran</a:t>
            </a:r>
            <a:r>
              <a:rPr lang="en-US" dirty="0">
                <a:solidFill>
                  <a:srgbClr val="FF090F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FF090F"/>
                </a:solidFill>
                <a:sym typeface="Arial" charset="0"/>
              </a:rPr>
              <a:t>su</a:t>
            </a:r>
            <a:r>
              <a:rPr lang="en-US" dirty="0">
                <a:solidFill>
                  <a:srgbClr val="FF090F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FF090F"/>
                </a:solidFill>
                <a:sym typeface="Arial" charset="0"/>
              </a:rPr>
              <a:t>nombre</a:t>
            </a:r>
            <a:r>
              <a:rPr lang="en-US" dirty="0">
                <a:solidFill>
                  <a:srgbClr val="FF090F"/>
                </a:solidFill>
                <a:sym typeface="Arial" charset="0"/>
              </a:rPr>
              <a:t> o </a:t>
            </a:r>
            <a:r>
              <a:rPr lang="en-US" dirty="0" err="1">
                <a:solidFill>
                  <a:srgbClr val="FF090F"/>
                </a:solidFill>
                <a:sym typeface="Arial" charset="0"/>
              </a:rPr>
              <a:t>dibujaran</a:t>
            </a:r>
            <a:r>
              <a:rPr lang="en-US" dirty="0">
                <a:solidFill>
                  <a:srgbClr val="FF090F"/>
                </a:solidFill>
                <a:sym typeface="Arial" charset="0"/>
              </a:rPr>
              <a:t> con la </a:t>
            </a:r>
            <a:r>
              <a:rPr lang="en-US" dirty="0" err="1">
                <a:solidFill>
                  <a:srgbClr val="FF090F"/>
                </a:solidFill>
                <a:sym typeface="Arial" charset="0"/>
              </a:rPr>
              <a:t>mano</a:t>
            </a:r>
            <a:r>
              <a:rPr lang="en-US" dirty="0">
                <a:solidFill>
                  <a:srgbClr val="FF090F"/>
                </a:solidFill>
                <a:sym typeface="Arial" charset="0"/>
              </a:rPr>
              <a:t> no </a:t>
            </a:r>
            <a:r>
              <a:rPr lang="en-US" dirty="0" err="1">
                <a:solidFill>
                  <a:srgbClr val="FF090F"/>
                </a:solidFill>
                <a:sym typeface="Arial" charset="0"/>
              </a:rPr>
              <a:t>dominante</a:t>
            </a:r>
            <a:r>
              <a:rPr lang="en-US" dirty="0">
                <a:solidFill>
                  <a:srgbClr val="FF090F"/>
                </a:solidFill>
                <a:sym typeface="Arial" charset="0"/>
              </a:rPr>
              <a:t>. O, </a:t>
            </a:r>
            <a:r>
              <a:rPr lang="en-US" dirty="0" err="1">
                <a:solidFill>
                  <a:srgbClr val="FF090F"/>
                </a:solidFill>
                <a:sym typeface="Arial" charset="0"/>
              </a:rPr>
              <a:t>alternativamente</a:t>
            </a:r>
            <a:r>
              <a:rPr lang="en-US" dirty="0">
                <a:solidFill>
                  <a:srgbClr val="FF090F"/>
                </a:solidFill>
                <a:sym typeface="Arial" charset="0"/>
              </a:rPr>
              <a:t>, </a:t>
            </a:r>
            <a:r>
              <a:rPr lang="en-US" dirty="0" err="1">
                <a:solidFill>
                  <a:srgbClr val="FF090F"/>
                </a:solidFill>
                <a:sym typeface="Arial" charset="0"/>
              </a:rPr>
              <a:t>haga</a:t>
            </a:r>
            <a:r>
              <a:rPr lang="en-US" dirty="0">
                <a:solidFill>
                  <a:srgbClr val="FF090F"/>
                </a:solidFill>
                <a:sym typeface="Arial" charset="0"/>
              </a:rPr>
              <a:t> que de </a:t>
            </a:r>
            <a:r>
              <a:rPr lang="en-US" dirty="0" err="1">
                <a:solidFill>
                  <a:srgbClr val="FF090F"/>
                </a:solidFill>
                <a:sym typeface="Arial" charset="0"/>
              </a:rPr>
              <a:t>hecho</a:t>
            </a:r>
            <a:r>
              <a:rPr lang="en-US" dirty="0">
                <a:solidFill>
                  <a:srgbClr val="FF090F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FF090F"/>
                </a:solidFill>
                <a:sym typeface="Arial" charset="0"/>
              </a:rPr>
              <a:t>intenten</a:t>
            </a:r>
            <a:r>
              <a:rPr lang="en-US" dirty="0">
                <a:solidFill>
                  <a:srgbClr val="FF090F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FF090F"/>
                </a:solidFill>
                <a:sym typeface="Arial" charset="0"/>
              </a:rPr>
              <a:t>hacerlo</a:t>
            </a:r>
            <a:r>
              <a:rPr lang="en-US" dirty="0">
                <a:solidFill>
                  <a:srgbClr val="FF090F"/>
                </a:solidFill>
                <a:sym typeface="Arial" charset="0"/>
              </a:rPr>
              <a:t> y </a:t>
            </a:r>
            <a:r>
              <a:rPr lang="en-US" dirty="0" err="1">
                <a:solidFill>
                  <a:srgbClr val="FF090F"/>
                </a:solidFill>
                <a:sym typeface="Arial" charset="0"/>
              </a:rPr>
              <a:t>pregunte</a:t>
            </a:r>
            <a:r>
              <a:rPr lang="en-US" dirty="0">
                <a:solidFill>
                  <a:srgbClr val="FF090F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FF090F"/>
                </a:solidFill>
                <a:sym typeface="Arial" charset="0"/>
              </a:rPr>
              <a:t>cómo</a:t>
            </a:r>
            <a:r>
              <a:rPr lang="en-US" dirty="0">
                <a:solidFill>
                  <a:srgbClr val="FF090F"/>
                </a:solidFill>
                <a:sym typeface="Arial" charset="0"/>
              </a:rPr>
              <a:t> se </a:t>
            </a:r>
            <a:r>
              <a:rPr lang="en-US" dirty="0" err="1">
                <a:solidFill>
                  <a:srgbClr val="FF090F"/>
                </a:solidFill>
                <a:sym typeface="Arial" charset="0"/>
              </a:rPr>
              <a:t>sintió</a:t>
            </a:r>
            <a:r>
              <a:rPr lang="en-US" dirty="0">
                <a:solidFill>
                  <a:srgbClr val="FF090F"/>
                </a:solidFill>
                <a:sym typeface="Arial" charset="0"/>
              </a:rPr>
              <a:t>.  </a:t>
            </a:r>
            <a:r>
              <a:rPr lang="en-US" dirty="0" err="1">
                <a:solidFill>
                  <a:srgbClr val="FF090F"/>
                </a:solidFill>
                <a:sym typeface="Arial" charset="0"/>
              </a:rPr>
              <a:t>Señale</a:t>
            </a:r>
            <a:r>
              <a:rPr lang="en-US" dirty="0">
                <a:solidFill>
                  <a:srgbClr val="FF090F"/>
                </a:solidFill>
                <a:sym typeface="Arial" charset="0"/>
              </a:rPr>
              <a:t> que </a:t>
            </a:r>
            <a:r>
              <a:rPr lang="en-US" dirty="0" err="1">
                <a:solidFill>
                  <a:srgbClr val="FF090F"/>
                </a:solidFill>
                <a:sym typeface="Arial" charset="0"/>
              </a:rPr>
              <a:t>los</a:t>
            </a:r>
            <a:r>
              <a:rPr lang="en-US" dirty="0">
                <a:solidFill>
                  <a:srgbClr val="FF090F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FF090F"/>
                </a:solidFill>
                <a:sym typeface="Arial" charset="0"/>
              </a:rPr>
              <a:t>niños</a:t>
            </a:r>
            <a:r>
              <a:rPr lang="en-US" dirty="0">
                <a:solidFill>
                  <a:srgbClr val="FF090F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FF090F"/>
                </a:solidFill>
                <a:sym typeface="Arial" charset="0"/>
              </a:rPr>
              <a:t>necesitan</a:t>
            </a:r>
            <a:r>
              <a:rPr lang="en-US" dirty="0">
                <a:solidFill>
                  <a:srgbClr val="FF090F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FF090F"/>
                </a:solidFill>
                <a:sym typeface="Arial" charset="0"/>
              </a:rPr>
              <a:t>tiempo</a:t>
            </a:r>
            <a:r>
              <a:rPr lang="en-US" dirty="0">
                <a:solidFill>
                  <a:srgbClr val="FF090F"/>
                </a:solidFill>
                <a:sym typeface="Arial" charset="0"/>
              </a:rPr>
              <a:t> y </a:t>
            </a:r>
            <a:r>
              <a:rPr lang="en-US" dirty="0" err="1">
                <a:solidFill>
                  <a:srgbClr val="FF090F"/>
                </a:solidFill>
                <a:sym typeface="Arial" charset="0"/>
              </a:rPr>
              <a:t>práctica</a:t>
            </a:r>
            <a:r>
              <a:rPr lang="en-US" dirty="0">
                <a:solidFill>
                  <a:srgbClr val="FF090F"/>
                </a:solidFill>
                <a:sym typeface="Arial" charset="0"/>
              </a:rPr>
              <a:t> para </a:t>
            </a:r>
            <a:r>
              <a:rPr lang="en-US" dirty="0" err="1">
                <a:solidFill>
                  <a:srgbClr val="FF090F"/>
                </a:solidFill>
                <a:sym typeface="Arial" charset="0"/>
              </a:rPr>
              <a:t>desarrollar</a:t>
            </a:r>
            <a:r>
              <a:rPr lang="en-US" dirty="0">
                <a:solidFill>
                  <a:srgbClr val="FF090F"/>
                </a:solidFill>
                <a:sym typeface="Arial" charset="0"/>
              </a:rPr>
              <a:t> la </a:t>
            </a:r>
            <a:r>
              <a:rPr lang="en-US" dirty="0" err="1">
                <a:solidFill>
                  <a:srgbClr val="FF090F"/>
                </a:solidFill>
                <a:sym typeface="Arial" charset="0"/>
              </a:rPr>
              <a:t>capacidad</a:t>
            </a:r>
            <a:r>
              <a:rPr lang="en-US" dirty="0">
                <a:solidFill>
                  <a:srgbClr val="FF090F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FF090F"/>
                </a:solidFill>
                <a:sym typeface="Arial" charset="0"/>
              </a:rPr>
              <a:t>física</a:t>
            </a:r>
            <a:r>
              <a:rPr lang="en-US" dirty="0">
                <a:solidFill>
                  <a:srgbClr val="FF090F"/>
                </a:solidFill>
                <a:sym typeface="Arial" charset="0"/>
              </a:rPr>
              <a:t> para </a:t>
            </a:r>
            <a:r>
              <a:rPr lang="en-US" dirty="0" err="1">
                <a:solidFill>
                  <a:srgbClr val="FF090F"/>
                </a:solidFill>
                <a:sym typeface="Arial" charset="0"/>
              </a:rPr>
              <a:t>escribir</a:t>
            </a:r>
            <a:r>
              <a:rPr lang="en-US" dirty="0">
                <a:solidFill>
                  <a:srgbClr val="FF090F"/>
                </a:solidFill>
                <a:sym typeface="Arial" charset="0"/>
              </a:rPr>
              <a:t>].</a:t>
            </a:r>
            <a:endParaRPr lang="es-ES" dirty="0">
              <a:solidFill>
                <a:srgbClr val="8000FF"/>
              </a:solidFill>
              <a:cs typeface="Arial" charset="0"/>
              <a:sym typeface="Arial" charset="0"/>
            </a:endParaRPr>
          </a:p>
          <a:p>
            <a:pPr eaLnBrk="1" hangingPunct="1">
              <a:spcBef>
                <a:spcPts val="400"/>
              </a:spcBef>
            </a:pPr>
            <a:r>
              <a:rPr lang="en-US" dirty="0" err="1">
                <a:solidFill>
                  <a:srgbClr val="000000"/>
                </a:solidFill>
                <a:latin typeface="Arial Black" charset="0"/>
                <a:sym typeface="Lucida Grande" charset="0"/>
              </a:rPr>
              <a:t>Cosas</a:t>
            </a:r>
            <a:r>
              <a:rPr lang="en-US" dirty="0">
                <a:solidFill>
                  <a:srgbClr val="000000"/>
                </a:solidFill>
                <a:latin typeface="Arial Black" charset="0"/>
                <a:sym typeface="Lucida Grande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Black" charset="0"/>
                <a:sym typeface="Lucida Grande" charset="0"/>
              </a:rPr>
              <a:t>importantes</a:t>
            </a:r>
            <a:r>
              <a:rPr lang="en-US" dirty="0">
                <a:solidFill>
                  <a:srgbClr val="000000"/>
                </a:solidFill>
                <a:latin typeface="Arial Black" charset="0"/>
                <a:sym typeface="Lucida Grande" charset="0"/>
              </a:rPr>
              <a:t> para </a:t>
            </a:r>
            <a:r>
              <a:rPr lang="en-US" dirty="0" err="1">
                <a:solidFill>
                  <a:srgbClr val="000000"/>
                </a:solidFill>
                <a:latin typeface="Arial Black" charset="0"/>
                <a:sym typeface="Lucida Grande" charset="0"/>
              </a:rPr>
              <a:t>resaltar</a:t>
            </a:r>
            <a:endParaRPr lang="es-ES" dirty="0">
              <a:solidFill>
                <a:srgbClr val="000000"/>
              </a:solidFill>
              <a:sym typeface="Lucida Grande" charset="0"/>
            </a:endParaRPr>
          </a:p>
          <a:p>
            <a:pPr eaLnBrk="1" hangingPunct="1">
              <a:spcBef>
                <a:spcPts val="400"/>
              </a:spcBef>
              <a:buClr>
                <a:srgbClr val="000000"/>
              </a:buClr>
              <a:buFont typeface="Times" charset="0"/>
              <a:buChar char="•"/>
            </a:pPr>
            <a:r>
              <a:rPr lang="en-US" dirty="0">
                <a:solidFill>
                  <a:srgbClr val="000000"/>
                </a:solidFill>
                <a:sym typeface="Arial" charset="0"/>
              </a:rPr>
              <a:t>A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medida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que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los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niños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hacen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garabatos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y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dibujan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practican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la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coordinación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de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ojos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y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manos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y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ejercitan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los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músculos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de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los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dedos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y las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manos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Esto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ayuda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a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desarrollar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el control del motor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fino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que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necesitan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para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escribir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letras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y palabras.</a:t>
            </a:r>
          </a:p>
          <a:p>
            <a:pPr eaLnBrk="1" hangingPunct="1">
              <a:spcBef>
                <a:spcPts val="400"/>
              </a:spcBef>
              <a:buClr>
                <a:srgbClr val="000000"/>
              </a:buClr>
              <a:buFont typeface="Times" charset="0"/>
              <a:buChar char="•"/>
            </a:pPr>
            <a:r>
              <a:rPr lang="en-US" dirty="0" err="1">
                <a:solidFill>
                  <a:srgbClr val="000000"/>
                </a:solidFill>
                <a:sym typeface="Arial" charset="0"/>
              </a:rPr>
              <a:t>Aliente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a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sus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hijos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a </a:t>
            </a:r>
            <a:r>
              <a:rPr lang="ja-JP" altLang="en-US" dirty="0">
                <a:solidFill>
                  <a:srgbClr val="000000"/>
                </a:solidFill>
                <a:sym typeface="Arial" charset="0"/>
              </a:rPr>
              <a:t>“</a:t>
            </a:r>
            <a:r>
              <a:rPr lang="en-US" altLang="ja-JP" dirty="0" err="1">
                <a:solidFill>
                  <a:srgbClr val="000000"/>
                </a:solidFill>
                <a:sym typeface="Arial" charset="0"/>
              </a:rPr>
              <a:t>firmar</a:t>
            </a:r>
            <a:r>
              <a:rPr lang="ja-JP" altLang="en-US" dirty="0">
                <a:solidFill>
                  <a:srgbClr val="000000"/>
                </a:solidFill>
                <a:sym typeface="Arial" charset="0"/>
              </a:rPr>
              <a:t>”</a:t>
            </a:r>
            <a:r>
              <a:rPr lang="en-US" altLang="ja-JP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altLang="ja-JP" dirty="0" err="1">
                <a:solidFill>
                  <a:srgbClr val="000000"/>
                </a:solidFill>
                <a:sym typeface="Arial" charset="0"/>
              </a:rPr>
              <a:t>su</a:t>
            </a:r>
            <a:r>
              <a:rPr lang="en-US" altLang="ja-JP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altLang="ja-JP" dirty="0" err="1">
                <a:solidFill>
                  <a:srgbClr val="000000"/>
                </a:solidFill>
                <a:sym typeface="Arial" charset="0"/>
              </a:rPr>
              <a:t>nombre</a:t>
            </a:r>
            <a:r>
              <a:rPr lang="en-US" altLang="ja-JP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altLang="ja-JP" dirty="0" err="1">
                <a:solidFill>
                  <a:srgbClr val="000000"/>
                </a:solidFill>
                <a:sym typeface="Arial" charset="0"/>
              </a:rPr>
              <a:t>en</a:t>
            </a:r>
            <a:r>
              <a:rPr lang="en-US" altLang="ja-JP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altLang="ja-JP" dirty="0" err="1">
                <a:solidFill>
                  <a:srgbClr val="000000"/>
                </a:solidFill>
                <a:sym typeface="Arial" charset="0"/>
              </a:rPr>
              <a:t>los</a:t>
            </a:r>
            <a:r>
              <a:rPr lang="en-US" altLang="ja-JP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altLang="ja-JP" dirty="0" err="1">
                <a:solidFill>
                  <a:srgbClr val="000000"/>
                </a:solidFill>
                <a:sym typeface="Arial" charset="0"/>
              </a:rPr>
              <a:t>dibujos</a:t>
            </a:r>
            <a:r>
              <a:rPr lang="en-US" altLang="ja-JP" dirty="0">
                <a:solidFill>
                  <a:srgbClr val="000000"/>
                </a:solidFill>
                <a:sym typeface="Arial" charset="0"/>
              </a:rPr>
              <a:t>. </a:t>
            </a:r>
            <a:r>
              <a:rPr lang="en-US" altLang="ja-JP" dirty="0" err="1">
                <a:solidFill>
                  <a:srgbClr val="000000"/>
                </a:solidFill>
                <a:sym typeface="Arial" charset="0"/>
              </a:rPr>
              <a:t>Incluso</a:t>
            </a:r>
            <a:r>
              <a:rPr lang="en-US" altLang="ja-JP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altLang="ja-JP" dirty="0" err="1">
                <a:solidFill>
                  <a:srgbClr val="000000"/>
                </a:solidFill>
                <a:sym typeface="Arial" charset="0"/>
              </a:rPr>
              <a:t>si</a:t>
            </a:r>
            <a:r>
              <a:rPr lang="en-US" altLang="ja-JP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altLang="ja-JP" dirty="0" err="1">
                <a:solidFill>
                  <a:srgbClr val="000000"/>
                </a:solidFill>
                <a:sym typeface="Arial" charset="0"/>
              </a:rPr>
              <a:t>esto</a:t>
            </a:r>
            <a:r>
              <a:rPr lang="en-US" altLang="ja-JP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altLang="ja-JP" dirty="0" err="1">
                <a:solidFill>
                  <a:srgbClr val="000000"/>
                </a:solidFill>
                <a:sym typeface="Arial" charset="0"/>
              </a:rPr>
              <a:t>comienza</a:t>
            </a:r>
            <a:r>
              <a:rPr lang="en-US" altLang="ja-JP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altLang="ja-JP" dirty="0" err="1">
                <a:solidFill>
                  <a:srgbClr val="000000"/>
                </a:solidFill>
                <a:sym typeface="Arial" charset="0"/>
              </a:rPr>
              <a:t>como</a:t>
            </a:r>
            <a:r>
              <a:rPr lang="en-US" altLang="ja-JP" dirty="0">
                <a:solidFill>
                  <a:srgbClr val="000000"/>
                </a:solidFill>
                <a:sym typeface="Arial" charset="0"/>
              </a:rPr>
              <a:t> un </a:t>
            </a:r>
            <a:r>
              <a:rPr lang="en-US" altLang="ja-JP" dirty="0" err="1">
                <a:solidFill>
                  <a:srgbClr val="000000"/>
                </a:solidFill>
                <a:sym typeface="Arial" charset="0"/>
              </a:rPr>
              <a:t>garabato</a:t>
            </a:r>
            <a:r>
              <a:rPr lang="en-US" altLang="ja-JP" dirty="0">
                <a:solidFill>
                  <a:srgbClr val="000000"/>
                </a:solidFill>
                <a:sym typeface="Arial" charset="0"/>
              </a:rPr>
              <a:t>, </a:t>
            </a:r>
            <a:r>
              <a:rPr lang="en-US" altLang="ja-JP" dirty="0" err="1">
                <a:solidFill>
                  <a:srgbClr val="000000"/>
                </a:solidFill>
                <a:sym typeface="Arial" charset="0"/>
              </a:rPr>
              <a:t>los</a:t>
            </a:r>
            <a:r>
              <a:rPr lang="en-US" altLang="ja-JP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altLang="ja-JP" dirty="0" err="1">
                <a:solidFill>
                  <a:srgbClr val="000000"/>
                </a:solidFill>
                <a:sym typeface="Arial" charset="0"/>
              </a:rPr>
              <a:t>niños</a:t>
            </a:r>
            <a:r>
              <a:rPr lang="en-US" altLang="ja-JP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altLang="ja-JP" dirty="0" err="1">
                <a:solidFill>
                  <a:srgbClr val="000000"/>
                </a:solidFill>
                <a:sym typeface="Arial" charset="0"/>
              </a:rPr>
              <a:t>aprenden</a:t>
            </a:r>
            <a:r>
              <a:rPr lang="en-US" altLang="ja-JP" dirty="0">
                <a:solidFill>
                  <a:srgbClr val="000000"/>
                </a:solidFill>
                <a:sym typeface="Arial" charset="0"/>
              </a:rPr>
              <a:t> que </a:t>
            </a:r>
            <a:r>
              <a:rPr lang="en-US" altLang="ja-JP" dirty="0" err="1">
                <a:solidFill>
                  <a:srgbClr val="000000"/>
                </a:solidFill>
                <a:sym typeface="Arial" charset="0"/>
              </a:rPr>
              <a:t>pueden</a:t>
            </a:r>
            <a:r>
              <a:rPr lang="en-US" altLang="ja-JP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altLang="ja-JP" dirty="0" err="1">
                <a:solidFill>
                  <a:srgbClr val="000000"/>
                </a:solidFill>
                <a:sym typeface="Arial" charset="0"/>
              </a:rPr>
              <a:t>escribir</a:t>
            </a:r>
            <a:r>
              <a:rPr lang="en-US" altLang="ja-JP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altLang="ja-JP" dirty="0" err="1">
                <a:solidFill>
                  <a:srgbClr val="000000"/>
                </a:solidFill>
                <a:sym typeface="Arial" charset="0"/>
              </a:rPr>
              <a:t>algo</a:t>
            </a:r>
            <a:r>
              <a:rPr lang="en-US" altLang="ja-JP" dirty="0">
                <a:solidFill>
                  <a:srgbClr val="000000"/>
                </a:solidFill>
                <a:sym typeface="Arial" charset="0"/>
              </a:rPr>
              <a:t> que </a:t>
            </a:r>
            <a:r>
              <a:rPr lang="en-US" altLang="ja-JP" dirty="0" err="1">
                <a:solidFill>
                  <a:srgbClr val="000000"/>
                </a:solidFill>
                <a:sym typeface="Arial" charset="0"/>
              </a:rPr>
              <a:t>represente</a:t>
            </a:r>
            <a:r>
              <a:rPr lang="en-US" altLang="ja-JP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altLang="ja-JP" dirty="0" err="1">
                <a:solidFill>
                  <a:srgbClr val="000000"/>
                </a:solidFill>
                <a:sym typeface="Arial" charset="0"/>
              </a:rPr>
              <a:t>su</a:t>
            </a:r>
            <a:r>
              <a:rPr lang="en-US" altLang="ja-JP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altLang="ja-JP" dirty="0" err="1">
                <a:solidFill>
                  <a:srgbClr val="000000"/>
                </a:solidFill>
                <a:sym typeface="Arial" charset="0"/>
              </a:rPr>
              <a:t>nombre</a:t>
            </a:r>
            <a:r>
              <a:rPr lang="en-US" altLang="ja-JP" dirty="0">
                <a:solidFill>
                  <a:srgbClr val="000000"/>
                </a:solidFill>
                <a:sym typeface="Arial" charset="0"/>
              </a:rPr>
              <a:t>. Con </a:t>
            </a:r>
            <a:r>
              <a:rPr lang="en-US" altLang="ja-JP" dirty="0" err="1">
                <a:solidFill>
                  <a:srgbClr val="000000"/>
                </a:solidFill>
                <a:sym typeface="Arial" charset="0"/>
              </a:rPr>
              <a:t>posterioridad</a:t>
            </a:r>
            <a:r>
              <a:rPr lang="en-US" altLang="ja-JP" dirty="0">
                <a:solidFill>
                  <a:srgbClr val="000000"/>
                </a:solidFill>
                <a:sym typeface="Arial" charset="0"/>
              </a:rPr>
              <a:t>, </a:t>
            </a:r>
            <a:r>
              <a:rPr lang="en-US" altLang="ja-JP" dirty="0" err="1">
                <a:solidFill>
                  <a:srgbClr val="000000"/>
                </a:solidFill>
                <a:sym typeface="Arial" charset="0"/>
              </a:rPr>
              <a:t>su</a:t>
            </a:r>
            <a:r>
              <a:rPr lang="en-US" altLang="ja-JP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altLang="ja-JP" dirty="0" err="1">
                <a:solidFill>
                  <a:srgbClr val="000000"/>
                </a:solidFill>
                <a:sym typeface="Arial" charset="0"/>
              </a:rPr>
              <a:t>hijo</a:t>
            </a:r>
            <a:r>
              <a:rPr lang="en-US" altLang="ja-JP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altLang="ja-JP" dirty="0" err="1">
                <a:solidFill>
                  <a:srgbClr val="000000"/>
                </a:solidFill>
                <a:sym typeface="Arial" charset="0"/>
              </a:rPr>
              <a:t>escribirá</a:t>
            </a:r>
            <a:r>
              <a:rPr lang="en-US" altLang="ja-JP" dirty="0">
                <a:solidFill>
                  <a:srgbClr val="000000"/>
                </a:solidFill>
                <a:sym typeface="Arial" charset="0"/>
              </a:rPr>
              <a:t> las </a:t>
            </a:r>
            <a:r>
              <a:rPr lang="en-US" altLang="ja-JP" dirty="0" err="1">
                <a:solidFill>
                  <a:srgbClr val="000000"/>
                </a:solidFill>
                <a:sym typeface="Arial" charset="0"/>
              </a:rPr>
              <a:t>iniciales</a:t>
            </a:r>
            <a:r>
              <a:rPr lang="en-US" altLang="ja-JP" dirty="0">
                <a:solidFill>
                  <a:srgbClr val="000000"/>
                </a:solidFill>
                <a:sym typeface="Arial" charset="0"/>
              </a:rPr>
              <a:t> de </a:t>
            </a:r>
            <a:r>
              <a:rPr lang="en-US" altLang="ja-JP" dirty="0" err="1">
                <a:solidFill>
                  <a:srgbClr val="000000"/>
                </a:solidFill>
                <a:sym typeface="Arial" charset="0"/>
              </a:rPr>
              <a:t>su</a:t>
            </a:r>
            <a:r>
              <a:rPr lang="en-US" altLang="ja-JP" dirty="0">
                <a:solidFill>
                  <a:srgbClr val="000000"/>
                </a:solidFill>
                <a:sym typeface="Arial" charset="0"/>
              </a:rPr>
              <a:t> primer </a:t>
            </a:r>
            <a:r>
              <a:rPr lang="en-US" altLang="ja-JP" dirty="0" err="1">
                <a:solidFill>
                  <a:srgbClr val="000000"/>
                </a:solidFill>
                <a:sym typeface="Arial" charset="0"/>
              </a:rPr>
              <a:t>nombre</a:t>
            </a:r>
            <a:r>
              <a:rPr lang="en-US" altLang="ja-JP" dirty="0">
                <a:solidFill>
                  <a:srgbClr val="000000"/>
                </a:solidFill>
                <a:sym typeface="Arial" charset="0"/>
              </a:rPr>
              <a:t> y </a:t>
            </a:r>
            <a:r>
              <a:rPr lang="en-US" altLang="ja-JP" dirty="0" err="1">
                <a:solidFill>
                  <a:srgbClr val="000000"/>
                </a:solidFill>
                <a:sym typeface="Arial" charset="0"/>
              </a:rPr>
              <a:t>apellido</a:t>
            </a:r>
            <a:r>
              <a:rPr lang="en-US" altLang="ja-JP" dirty="0">
                <a:solidFill>
                  <a:srgbClr val="000000"/>
                </a:solidFill>
                <a:sym typeface="Arial" charset="0"/>
              </a:rPr>
              <a:t> y </a:t>
            </a:r>
            <a:r>
              <a:rPr lang="en-US" altLang="ja-JP" dirty="0" err="1">
                <a:solidFill>
                  <a:srgbClr val="000000"/>
                </a:solidFill>
                <a:sym typeface="Arial" charset="0"/>
              </a:rPr>
              <a:t>después</a:t>
            </a:r>
            <a:r>
              <a:rPr lang="en-US" altLang="ja-JP" dirty="0">
                <a:solidFill>
                  <a:srgbClr val="000000"/>
                </a:solidFill>
                <a:sym typeface="Arial" charset="0"/>
              </a:rPr>
              <a:t> el </a:t>
            </a:r>
            <a:r>
              <a:rPr lang="en-US" altLang="ja-JP" dirty="0" err="1">
                <a:solidFill>
                  <a:srgbClr val="000000"/>
                </a:solidFill>
                <a:sym typeface="Arial" charset="0"/>
              </a:rPr>
              <a:t>nombre</a:t>
            </a:r>
            <a:r>
              <a:rPr lang="en-US" altLang="ja-JP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altLang="ja-JP" dirty="0" err="1">
                <a:solidFill>
                  <a:srgbClr val="000000"/>
                </a:solidFill>
                <a:sym typeface="Arial" charset="0"/>
              </a:rPr>
              <a:t>completo</a:t>
            </a:r>
            <a:r>
              <a:rPr lang="en-US" altLang="ja-JP" dirty="0">
                <a:solidFill>
                  <a:srgbClr val="000000"/>
                </a:solidFill>
                <a:sym typeface="Arial" charset="0"/>
              </a:rPr>
              <a:t>.</a:t>
            </a:r>
          </a:p>
          <a:p>
            <a:pPr eaLnBrk="1" hangingPunct="1">
              <a:spcBef>
                <a:spcPts val="400"/>
              </a:spcBef>
              <a:buClr>
                <a:srgbClr val="000000"/>
              </a:buClr>
              <a:buFont typeface="Times" charset="0"/>
              <a:buChar char="•"/>
            </a:pPr>
            <a:r>
              <a:rPr lang="en-US" dirty="0" err="1">
                <a:solidFill>
                  <a:srgbClr val="000000"/>
                </a:solidFill>
                <a:sym typeface="Arial" charset="0"/>
              </a:rPr>
              <a:t>Solicite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a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su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hijo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que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etiquete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partes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de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sus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dibujos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Asimismo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esto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ayuda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a que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su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hijo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comprenda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que las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letras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y palabras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significan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cosas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.</a:t>
            </a:r>
            <a:r>
              <a:rPr dirty="0"/>
              <a:t> </a:t>
            </a:r>
          </a:p>
          <a:p>
            <a:pPr eaLnBrk="1" hangingPunct="1">
              <a:spcBef>
                <a:spcPct val="0"/>
              </a:spcBef>
            </a:pPr>
            <a:endParaRPr lang="es-ES" dirty="0"/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F3B0690-C374-BE42-BD46-B00B5FFDD5B5}" type="slidenum">
              <a:rPr lang="en-US" sz="1200">
                <a:latin typeface="Arial" charset="0"/>
                <a:ea typeface="Arial" charset="0"/>
                <a:cs typeface="Arial" charset="0"/>
              </a:rPr>
              <a:pPr eaLnBrk="1" hangingPunct="1"/>
              <a:t>18</a:t>
            </a:fld>
            <a:endParaRPr lang="es-ES" sz="1200" dirty="0"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b="1" i="1" u="sng" dirty="0">
                <a:latin typeface="Arial" charset="0"/>
              </a:rPr>
              <a:t>EL VOCABULARIO</a:t>
            </a:r>
            <a:r>
              <a:rPr lang="en-US" b="1" i="1" dirty="0">
                <a:latin typeface="Arial" charset="0"/>
              </a:rPr>
              <a:t> </a:t>
            </a:r>
            <a:r>
              <a:rPr lang="en-US" b="1" i="1" dirty="0" err="1">
                <a:latin typeface="Arial" charset="0"/>
              </a:rPr>
              <a:t>es</a:t>
            </a:r>
            <a:r>
              <a:rPr lang="en-US" b="1" i="1" dirty="0">
                <a:latin typeface="Arial" charset="0"/>
              </a:rPr>
              <a:t> saber </a:t>
            </a:r>
            <a:r>
              <a:rPr lang="en-US" b="1" i="1" dirty="0" err="1">
                <a:latin typeface="Arial" charset="0"/>
              </a:rPr>
              <a:t>los</a:t>
            </a:r>
            <a:r>
              <a:rPr lang="en-US" b="1" i="1" dirty="0">
                <a:latin typeface="Arial" charset="0"/>
              </a:rPr>
              <a:t> </a:t>
            </a:r>
            <a:r>
              <a:rPr lang="en-US" b="1" i="1" dirty="0" err="1">
                <a:latin typeface="Arial" charset="0"/>
              </a:rPr>
              <a:t>nombres</a:t>
            </a:r>
            <a:r>
              <a:rPr lang="en-US" b="1" i="1" dirty="0">
                <a:latin typeface="Arial" charset="0"/>
              </a:rPr>
              <a:t> de las </a:t>
            </a:r>
            <a:r>
              <a:rPr lang="en-US" b="1" i="1" dirty="0" err="1">
                <a:latin typeface="Arial" charset="0"/>
              </a:rPr>
              <a:t>cosas</a:t>
            </a:r>
            <a:r>
              <a:rPr lang="en-US" b="1" i="1" dirty="0">
                <a:latin typeface="Arial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dirty="0"/>
              <a:t>La </a:t>
            </a:r>
            <a:r>
              <a:rPr lang="en-US" dirty="0" err="1"/>
              <a:t>mayoría</a:t>
            </a:r>
            <a:r>
              <a:rPr lang="en-US" dirty="0"/>
              <a:t> de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niños</a:t>
            </a:r>
            <a:r>
              <a:rPr lang="en-US" dirty="0"/>
              <a:t> que </a:t>
            </a:r>
            <a:r>
              <a:rPr lang="en-US" dirty="0" err="1"/>
              <a:t>ingresan</a:t>
            </a:r>
            <a:r>
              <a:rPr lang="en-US" dirty="0"/>
              <a:t> a la </a:t>
            </a:r>
            <a:r>
              <a:rPr lang="en-US" dirty="0" err="1"/>
              <a:t>escuela</a:t>
            </a:r>
            <a:r>
              <a:rPr lang="en-US" dirty="0"/>
              <a:t> </a:t>
            </a:r>
            <a:r>
              <a:rPr lang="en-US" dirty="0" err="1"/>
              <a:t>saben</a:t>
            </a:r>
            <a:r>
              <a:rPr lang="en-US" dirty="0"/>
              <a:t> entre </a:t>
            </a:r>
            <a:r>
              <a:rPr lang="en-US" dirty="0">
                <a:solidFill>
                  <a:srgbClr val="C00000"/>
                </a:solidFill>
              </a:rPr>
              <a:t>3.000 y 5.000 palabras</a:t>
            </a:r>
            <a:r>
              <a:rPr lang="en-US" dirty="0"/>
              <a:t>.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dirty="0"/>
              <a:t>Use </a:t>
            </a:r>
            <a:r>
              <a:rPr lang="en-US" dirty="0" err="1"/>
              <a:t>muchas</a:t>
            </a:r>
            <a:r>
              <a:rPr lang="en-US" dirty="0"/>
              <a:t> y </a:t>
            </a:r>
            <a:r>
              <a:rPr lang="en-US" dirty="0" err="1"/>
              <a:t>diversas</a:t>
            </a:r>
            <a:r>
              <a:rPr lang="en-US" dirty="0"/>
              <a:t> palabras.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dirty="0"/>
              <a:t>La </a:t>
            </a:r>
            <a:r>
              <a:rPr lang="en-US" dirty="0" err="1"/>
              <a:t>mejor</a:t>
            </a:r>
            <a:r>
              <a:rPr lang="en-US" dirty="0"/>
              <a:t> forma de </a:t>
            </a:r>
            <a:r>
              <a:rPr lang="en-US" dirty="0" err="1"/>
              <a:t>ayudar</a:t>
            </a:r>
            <a:r>
              <a:rPr lang="en-US" dirty="0"/>
              <a:t> a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niños</a:t>
            </a:r>
            <a:r>
              <a:rPr lang="en-US" dirty="0"/>
              <a:t> a </a:t>
            </a:r>
            <a:r>
              <a:rPr lang="en-US" dirty="0" err="1"/>
              <a:t>aprender</a:t>
            </a:r>
            <a:r>
              <a:rPr lang="en-US" dirty="0"/>
              <a:t> palabras </a:t>
            </a:r>
            <a:r>
              <a:rPr lang="en-US" dirty="0" err="1"/>
              <a:t>nuevas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hablar</a:t>
            </a:r>
            <a:r>
              <a:rPr lang="en-US" dirty="0"/>
              <a:t> y leer con </a:t>
            </a:r>
            <a:r>
              <a:rPr lang="en-US" dirty="0" err="1"/>
              <a:t>ellos</a:t>
            </a:r>
            <a:r>
              <a:rPr lang="en-US" dirty="0"/>
              <a:t>.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dirty="0" err="1"/>
              <a:t>Haga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pausa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dirty="0" err="1"/>
              <a:t>lectura</a:t>
            </a:r>
            <a:r>
              <a:rPr lang="en-US" dirty="0"/>
              <a:t> para </a:t>
            </a:r>
            <a:r>
              <a:rPr lang="en-US" dirty="0" err="1"/>
              <a:t>explicar</a:t>
            </a:r>
            <a:r>
              <a:rPr lang="en-US" dirty="0"/>
              <a:t> palabras </a:t>
            </a:r>
            <a:r>
              <a:rPr lang="en-US" dirty="0" err="1"/>
              <a:t>desconocidas</a:t>
            </a:r>
            <a:endParaRPr lang="en-US" dirty="0"/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dirty="0"/>
              <a:t>No </a:t>
            </a:r>
            <a:r>
              <a:rPr lang="en-US" dirty="0" err="1"/>
              <a:t>etiquete</a:t>
            </a:r>
            <a:r>
              <a:rPr lang="en-US" dirty="0"/>
              <a:t> solo </a:t>
            </a:r>
            <a:r>
              <a:rPr lang="en-US" dirty="0" err="1"/>
              <a:t>cosas</a:t>
            </a:r>
            <a:r>
              <a:rPr lang="en-US" dirty="0"/>
              <a:t>, </a:t>
            </a:r>
            <a:r>
              <a:rPr lang="en-US" dirty="0" err="1"/>
              <a:t>sino</a:t>
            </a:r>
            <a:r>
              <a:rPr lang="en-US" dirty="0"/>
              <a:t> </a:t>
            </a:r>
            <a:r>
              <a:rPr lang="en-US" dirty="0" err="1"/>
              <a:t>también</a:t>
            </a:r>
            <a:r>
              <a:rPr lang="en-US" dirty="0"/>
              <a:t> </a:t>
            </a:r>
            <a:r>
              <a:rPr lang="en-US" dirty="0" err="1"/>
              <a:t>sentimientos</a:t>
            </a:r>
            <a:r>
              <a:rPr lang="en-US" dirty="0"/>
              <a:t>,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suyos</a:t>
            </a:r>
            <a:r>
              <a:rPr lang="en-US" dirty="0"/>
              <a:t> y </a:t>
            </a:r>
            <a:r>
              <a:rPr lang="en-US" dirty="0" err="1"/>
              <a:t>los</a:t>
            </a:r>
            <a:r>
              <a:rPr lang="en-US" dirty="0"/>
              <a:t> de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hijo</a:t>
            </a:r>
            <a:r>
              <a:rPr lang="en-US" dirty="0"/>
              <a:t>. 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dirty="0">
                <a:solidFill>
                  <a:srgbClr val="C00000"/>
                </a:solidFill>
              </a:rPr>
              <a:t>Use </a:t>
            </a:r>
            <a:r>
              <a:rPr lang="en-US" dirty="0" err="1">
                <a:solidFill>
                  <a:srgbClr val="C00000"/>
                </a:solidFill>
              </a:rPr>
              <a:t>su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propio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lenguaje</a:t>
            </a:r>
            <a:r>
              <a:rPr dirty="0"/>
              <a:t>  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dirty="0" err="1"/>
              <a:t>Por</a:t>
            </a:r>
            <a:r>
              <a:rPr lang="en-US" dirty="0"/>
              <a:t> lo general,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libros</a:t>
            </a:r>
            <a:r>
              <a:rPr lang="en-US" dirty="0"/>
              <a:t> </a:t>
            </a:r>
            <a:r>
              <a:rPr lang="en-US" dirty="0" err="1"/>
              <a:t>incluyen</a:t>
            </a:r>
            <a:r>
              <a:rPr lang="en-US" dirty="0"/>
              <a:t> palabras que no se </a:t>
            </a:r>
            <a:r>
              <a:rPr lang="en-US" dirty="0" err="1"/>
              <a:t>usan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dirty="0" err="1"/>
              <a:t>conversación</a:t>
            </a:r>
            <a:r>
              <a:rPr lang="en-US" dirty="0"/>
              <a:t> </a:t>
            </a:r>
            <a:r>
              <a:rPr lang="en-US" dirty="0" err="1"/>
              <a:t>diaria</a:t>
            </a:r>
            <a:r>
              <a:rPr lang="en-US" dirty="0"/>
              <a:t>.</a:t>
            </a:r>
          </a:p>
          <a:p>
            <a:pPr eaLnBrk="1" hangingPunct="1">
              <a:spcBef>
                <a:spcPct val="0"/>
              </a:spcBef>
            </a:pPr>
            <a:endParaRPr lang="es-ES" b="1" i="1" dirty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i="1" dirty="0">
                <a:latin typeface="Arial" charset="0"/>
              </a:rPr>
              <a:t>¿</a:t>
            </a:r>
            <a:r>
              <a:rPr lang="en-US" i="1" dirty="0" err="1">
                <a:latin typeface="Arial" charset="0"/>
              </a:rPr>
              <a:t>Por</a:t>
            </a:r>
            <a:r>
              <a:rPr lang="en-US" i="1" dirty="0">
                <a:latin typeface="Arial" charset="0"/>
              </a:rPr>
              <a:t> </a:t>
            </a:r>
            <a:r>
              <a:rPr lang="en-US" i="1" dirty="0" err="1">
                <a:latin typeface="Arial" charset="0"/>
              </a:rPr>
              <a:t>qué</a:t>
            </a:r>
            <a:r>
              <a:rPr lang="en-US" i="1" dirty="0">
                <a:latin typeface="Arial" charset="0"/>
              </a:rPr>
              <a:t> </a:t>
            </a:r>
            <a:r>
              <a:rPr lang="en-US" i="1" dirty="0" err="1">
                <a:latin typeface="Arial" charset="0"/>
              </a:rPr>
              <a:t>es</a:t>
            </a:r>
            <a:r>
              <a:rPr lang="en-US" i="1" dirty="0">
                <a:latin typeface="Arial" charset="0"/>
              </a:rPr>
              <a:t> </a:t>
            </a:r>
            <a:r>
              <a:rPr lang="en-US" i="1" dirty="0" err="1">
                <a:latin typeface="Arial" charset="0"/>
              </a:rPr>
              <a:t>importante</a:t>
            </a:r>
            <a:r>
              <a:rPr lang="en-US" i="1" dirty="0">
                <a:latin typeface="Arial" charset="0"/>
              </a:rPr>
              <a:t> que </a:t>
            </a:r>
            <a:r>
              <a:rPr lang="en-US" i="1" dirty="0" err="1">
                <a:latin typeface="Arial" charset="0"/>
              </a:rPr>
              <a:t>los</a:t>
            </a:r>
            <a:r>
              <a:rPr lang="en-US" i="1" dirty="0">
                <a:latin typeface="Arial" charset="0"/>
              </a:rPr>
              <a:t> </a:t>
            </a:r>
            <a:r>
              <a:rPr lang="en-US" i="1" dirty="0" err="1">
                <a:latin typeface="Arial" charset="0"/>
              </a:rPr>
              <a:t>niños</a:t>
            </a:r>
            <a:r>
              <a:rPr lang="en-US" i="1" dirty="0">
                <a:latin typeface="Arial" charset="0"/>
              </a:rPr>
              <a:t> </a:t>
            </a:r>
            <a:r>
              <a:rPr lang="en-US" i="1" dirty="0" err="1">
                <a:latin typeface="Arial" charset="0"/>
              </a:rPr>
              <a:t>oigan</a:t>
            </a:r>
            <a:r>
              <a:rPr lang="en-US" i="1" dirty="0">
                <a:latin typeface="Arial" charset="0"/>
              </a:rPr>
              <a:t> </a:t>
            </a:r>
            <a:r>
              <a:rPr lang="en-US" i="1" dirty="0" err="1">
                <a:latin typeface="Arial" charset="0"/>
              </a:rPr>
              <a:t>una</a:t>
            </a:r>
            <a:r>
              <a:rPr lang="en-US" i="1" dirty="0">
                <a:latin typeface="Arial" charset="0"/>
              </a:rPr>
              <a:t> </a:t>
            </a:r>
            <a:r>
              <a:rPr lang="en-US" i="1" dirty="0" err="1">
                <a:latin typeface="Arial" charset="0"/>
              </a:rPr>
              <a:t>amplia</a:t>
            </a:r>
            <a:r>
              <a:rPr lang="en-US" i="1" dirty="0">
                <a:latin typeface="Arial" charset="0"/>
              </a:rPr>
              <a:t> </a:t>
            </a:r>
            <a:r>
              <a:rPr lang="en-US" i="1" dirty="0" err="1">
                <a:latin typeface="Arial" charset="0"/>
              </a:rPr>
              <a:t>gama</a:t>
            </a:r>
            <a:r>
              <a:rPr lang="en-US" i="1" dirty="0">
                <a:latin typeface="Arial" charset="0"/>
              </a:rPr>
              <a:t> de </a:t>
            </a:r>
            <a:r>
              <a:rPr lang="en-US" i="1" dirty="0" err="1">
                <a:latin typeface="Arial" charset="0"/>
              </a:rPr>
              <a:t>vocabulario</a:t>
            </a:r>
            <a:r>
              <a:rPr lang="en-US" i="1" dirty="0">
                <a:latin typeface="Arial" charset="0"/>
              </a:rPr>
              <a:t> y se </a:t>
            </a:r>
            <a:r>
              <a:rPr lang="en-US" i="1" dirty="0" err="1">
                <a:latin typeface="Arial" charset="0"/>
              </a:rPr>
              <a:t>expongan</a:t>
            </a:r>
            <a:r>
              <a:rPr lang="en-US" i="1" dirty="0">
                <a:latin typeface="Arial" charset="0"/>
              </a:rPr>
              <a:t> a </a:t>
            </a:r>
            <a:r>
              <a:rPr lang="en-US" i="1" dirty="0" err="1">
                <a:latin typeface="Arial" charset="0"/>
              </a:rPr>
              <a:t>muchas</a:t>
            </a:r>
            <a:r>
              <a:rPr lang="en-US" i="1" dirty="0">
                <a:latin typeface="Arial" charset="0"/>
              </a:rPr>
              <a:t> palabras?</a:t>
            </a:r>
            <a:endParaRPr lang="es-ES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 typeface="Wingdings" charset="0"/>
              <a:buChar char="§"/>
            </a:pPr>
            <a:r>
              <a:rPr lang="en-US" dirty="0">
                <a:latin typeface="Arial" charset="0"/>
              </a:rPr>
              <a:t>Los </a:t>
            </a:r>
            <a:r>
              <a:rPr lang="en-US" dirty="0" err="1">
                <a:latin typeface="Arial" charset="0"/>
              </a:rPr>
              <a:t>niños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deben</a:t>
            </a:r>
            <a:r>
              <a:rPr lang="en-US" dirty="0">
                <a:latin typeface="Arial" charset="0"/>
              </a:rPr>
              <a:t> saber el </a:t>
            </a:r>
            <a:r>
              <a:rPr lang="en-US" dirty="0" err="1">
                <a:latin typeface="Arial" charset="0"/>
              </a:rPr>
              <a:t>significado</a:t>
            </a:r>
            <a:r>
              <a:rPr lang="en-US" dirty="0">
                <a:latin typeface="Arial" charset="0"/>
              </a:rPr>
              <a:t> de las palabras para </a:t>
            </a:r>
            <a:r>
              <a:rPr lang="en-US" dirty="0" err="1">
                <a:latin typeface="Arial" charset="0"/>
              </a:rPr>
              <a:t>comprender</a:t>
            </a:r>
            <a:r>
              <a:rPr lang="en-US" dirty="0">
                <a:latin typeface="Arial" charset="0"/>
              </a:rPr>
              <a:t> lo que </a:t>
            </a:r>
            <a:r>
              <a:rPr lang="en-US" dirty="0" err="1">
                <a:latin typeface="Arial" charset="0"/>
              </a:rPr>
              <a:t>están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leyendo</a:t>
            </a:r>
            <a:r>
              <a:rPr lang="en-US" dirty="0">
                <a:latin typeface="Arial" charset="0"/>
              </a:rPr>
              <a:t>. </a:t>
            </a:r>
          </a:p>
          <a:p>
            <a:pPr eaLnBrk="1" hangingPunct="1">
              <a:spcBef>
                <a:spcPct val="0"/>
              </a:spcBef>
              <a:buFont typeface="Wingdings" charset="0"/>
              <a:buChar char="§"/>
            </a:pPr>
            <a:r>
              <a:rPr lang="en-US" dirty="0" err="1">
                <a:latin typeface="Arial" charset="0"/>
              </a:rPr>
              <a:t>Cuando</a:t>
            </a:r>
            <a:r>
              <a:rPr lang="en-US" dirty="0">
                <a:latin typeface="Arial" charset="0"/>
              </a:rPr>
              <a:t> lo </a:t>
            </a:r>
            <a:r>
              <a:rPr lang="en-US" dirty="0" err="1">
                <a:latin typeface="Arial" charset="0"/>
              </a:rPr>
              <a:t>piensa</a:t>
            </a:r>
            <a:r>
              <a:rPr lang="en-US" dirty="0">
                <a:latin typeface="Arial" charset="0"/>
              </a:rPr>
              <a:t>, </a:t>
            </a:r>
            <a:r>
              <a:rPr lang="en-US" dirty="0" err="1">
                <a:latin typeface="Arial" charset="0"/>
              </a:rPr>
              <a:t>sabe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si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está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leyendo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una</a:t>
            </a:r>
            <a:r>
              <a:rPr lang="en-US" dirty="0">
                <a:latin typeface="Arial" charset="0"/>
              </a:rPr>
              <a:t> palabra de forma </a:t>
            </a:r>
            <a:r>
              <a:rPr lang="en-US" dirty="0" err="1">
                <a:latin typeface="Arial" charset="0"/>
              </a:rPr>
              <a:t>correcta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si</a:t>
            </a:r>
            <a:r>
              <a:rPr lang="en-US" dirty="0">
                <a:latin typeface="Arial" charset="0"/>
              </a:rPr>
              <a:t> la ha </a:t>
            </a:r>
            <a:r>
              <a:rPr lang="en-US" dirty="0" err="1">
                <a:latin typeface="Arial" charset="0"/>
              </a:rPr>
              <a:t>leído</a:t>
            </a:r>
            <a:r>
              <a:rPr lang="en-US" dirty="0">
                <a:latin typeface="Arial" charset="0"/>
              </a:rPr>
              <a:t> antes.   La </a:t>
            </a:r>
            <a:r>
              <a:rPr lang="en-US" dirty="0" err="1">
                <a:latin typeface="Arial" charset="0"/>
              </a:rPr>
              <a:t>está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resonando</a:t>
            </a:r>
            <a:r>
              <a:rPr lang="en-US" dirty="0">
                <a:latin typeface="Arial" charset="0"/>
              </a:rPr>
              <a:t>.  </a:t>
            </a:r>
            <a:r>
              <a:rPr lang="en-US" dirty="0" err="1">
                <a:latin typeface="Arial" charset="0"/>
              </a:rPr>
              <a:t>Cuantas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más</a:t>
            </a:r>
            <a:r>
              <a:rPr lang="en-US" dirty="0">
                <a:latin typeface="Arial" charset="0"/>
              </a:rPr>
              <a:t> palabras </a:t>
            </a:r>
            <a:r>
              <a:rPr lang="en-US" dirty="0" err="1">
                <a:latin typeface="Arial" charset="0"/>
              </a:rPr>
              <a:t>oigan</a:t>
            </a:r>
            <a:r>
              <a:rPr lang="en-US" dirty="0">
                <a:latin typeface="Arial" charset="0"/>
              </a:rPr>
              <a:t>, </a:t>
            </a:r>
            <a:r>
              <a:rPr lang="en-US" dirty="0" err="1">
                <a:latin typeface="Arial" charset="0"/>
              </a:rPr>
              <a:t>más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listos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estarán</a:t>
            </a:r>
            <a:r>
              <a:rPr lang="en-US" dirty="0">
                <a:latin typeface="Arial" charset="0"/>
              </a:rPr>
              <a:t> para </a:t>
            </a:r>
            <a:r>
              <a:rPr lang="en-US" dirty="0" err="1">
                <a:latin typeface="Arial" charset="0"/>
              </a:rPr>
              <a:t>hacer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asociaciones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cuando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leen</a:t>
            </a:r>
            <a:r>
              <a:rPr lang="en-US" dirty="0">
                <a:latin typeface="Arial" charset="0"/>
              </a:rPr>
              <a:t>. </a:t>
            </a:r>
          </a:p>
          <a:p>
            <a:pPr eaLnBrk="1" hangingPunct="1">
              <a:spcBef>
                <a:spcPct val="0"/>
              </a:spcBef>
              <a:buFont typeface="Wingdings" charset="0"/>
              <a:buNone/>
            </a:pPr>
            <a:r>
              <a:rPr lang="en-US" dirty="0" err="1">
                <a:latin typeface="Arial" charset="0"/>
              </a:rPr>
              <a:t>Proporcióneles</a:t>
            </a:r>
            <a:r>
              <a:rPr lang="en-US" dirty="0">
                <a:latin typeface="Arial" charset="0"/>
              </a:rPr>
              <a:t> palabras, ¡</a:t>
            </a:r>
            <a:r>
              <a:rPr lang="en-US" dirty="0" err="1">
                <a:latin typeface="Arial" charset="0"/>
              </a:rPr>
              <a:t>muchas</a:t>
            </a:r>
            <a:r>
              <a:rPr lang="en-US" dirty="0">
                <a:latin typeface="Arial" charset="0"/>
              </a:rPr>
              <a:t> palabras para </a:t>
            </a:r>
            <a:r>
              <a:rPr lang="en-US" dirty="0" err="1">
                <a:latin typeface="Arial" charset="0"/>
              </a:rPr>
              <a:t>describir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su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mundo</a:t>
            </a:r>
            <a:r>
              <a:rPr lang="en-US" dirty="0">
                <a:latin typeface="Arial" charset="0"/>
              </a:rPr>
              <a:t>, </a:t>
            </a:r>
            <a:r>
              <a:rPr lang="en-US" dirty="0" err="1">
                <a:latin typeface="Arial" charset="0"/>
              </a:rPr>
              <a:t>sus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sentimientos</a:t>
            </a:r>
            <a:r>
              <a:rPr lang="en-US" dirty="0">
                <a:latin typeface="Arial" charset="0"/>
              </a:rPr>
              <a:t> y </a:t>
            </a:r>
            <a:r>
              <a:rPr lang="en-US" dirty="0" err="1">
                <a:latin typeface="Arial" charset="0"/>
              </a:rPr>
              <a:t>sus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preguntas</a:t>
            </a:r>
            <a:r>
              <a:rPr lang="en-US" dirty="0">
                <a:latin typeface="Arial" charset="0"/>
              </a:rPr>
              <a:t>! El </a:t>
            </a:r>
            <a:r>
              <a:rPr lang="en-US" dirty="0" err="1">
                <a:latin typeface="Arial" charset="0"/>
              </a:rPr>
              <a:t>vocabulario</a:t>
            </a:r>
            <a:r>
              <a:rPr lang="en-US" dirty="0">
                <a:latin typeface="Arial" charset="0"/>
              </a:rPr>
              <a:t> se </a:t>
            </a:r>
            <a:r>
              <a:rPr lang="en-US" dirty="0" err="1">
                <a:latin typeface="Arial" charset="0"/>
              </a:rPr>
              <a:t>comienza</a:t>
            </a:r>
            <a:r>
              <a:rPr lang="en-US" dirty="0">
                <a:latin typeface="Arial" charset="0"/>
              </a:rPr>
              <a:t> a </a:t>
            </a:r>
            <a:r>
              <a:rPr lang="en-US" dirty="0" err="1">
                <a:latin typeface="Arial" charset="0"/>
              </a:rPr>
              <a:t>desarrollar</a:t>
            </a:r>
            <a:r>
              <a:rPr lang="en-US" dirty="0">
                <a:latin typeface="Arial" charset="0"/>
              </a:rPr>
              <a:t> al </a:t>
            </a:r>
            <a:r>
              <a:rPr lang="en-US" dirty="0" err="1">
                <a:latin typeface="Arial" charset="0"/>
              </a:rPr>
              <a:t>momento</a:t>
            </a:r>
            <a:r>
              <a:rPr lang="en-US" dirty="0">
                <a:latin typeface="Arial" charset="0"/>
              </a:rPr>
              <a:t> del </a:t>
            </a:r>
            <a:r>
              <a:rPr lang="en-US" dirty="0" err="1">
                <a:latin typeface="Arial" charset="0"/>
              </a:rPr>
              <a:t>nacimiento</a:t>
            </a:r>
            <a:r>
              <a:rPr lang="en-US" dirty="0">
                <a:latin typeface="Arial" charset="0"/>
              </a:rPr>
              <a:t> y </a:t>
            </a:r>
            <a:r>
              <a:rPr lang="en-US" dirty="0" err="1">
                <a:latin typeface="Arial" charset="0"/>
              </a:rPr>
              <a:t>sigue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aumentando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durante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toda</a:t>
            </a:r>
            <a:r>
              <a:rPr lang="en-US" dirty="0">
                <a:latin typeface="Arial" charset="0"/>
              </a:rPr>
              <a:t> la </a:t>
            </a:r>
            <a:r>
              <a:rPr lang="en-US" dirty="0" err="1">
                <a:latin typeface="Arial" charset="0"/>
              </a:rPr>
              <a:t>vida</a:t>
            </a:r>
            <a:r>
              <a:rPr lang="en-US" dirty="0">
                <a:latin typeface="Arial" charset="0"/>
              </a:rPr>
              <a:t> del </a:t>
            </a:r>
            <a:r>
              <a:rPr lang="en-US" dirty="0" err="1">
                <a:latin typeface="Arial" charset="0"/>
              </a:rPr>
              <a:t>niño</a:t>
            </a:r>
            <a:r>
              <a:rPr lang="en-US" dirty="0">
                <a:latin typeface="Arial" charset="0"/>
              </a:rPr>
              <a:t>. Leer o </a:t>
            </a:r>
            <a:r>
              <a:rPr lang="en-US" dirty="0" err="1">
                <a:latin typeface="Arial" charset="0"/>
              </a:rPr>
              <a:t>compartir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libros</a:t>
            </a:r>
            <a:r>
              <a:rPr lang="en-US" dirty="0">
                <a:latin typeface="Arial" charset="0"/>
              </a:rPr>
              <a:t> con </a:t>
            </a:r>
            <a:r>
              <a:rPr lang="en-US" dirty="0" err="1">
                <a:latin typeface="Arial" charset="0"/>
              </a:rPr>
              <a:t>los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niños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es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una</a:t>
            </a:r>
            <a:r>
              <a:rPr lang="en-US" dirty="0">
                <a:latin typeface="Arial" charset="0"/>
              </a:rPr>
              <a:t> forma de </a:t>
            </a:r>
            <a:r>
              <a:rPr lang="en-US" dirty="0" err="1">
                <a:latin typeface="Arial" charset="0"/>
              </a:rPr>
              <a:t>hablar</a:t>
            </a:r>
            <a:r>
              <a:rPr lang="en-US" dirty="0">
                <a:latin typeface="Arial" charset="0"/>
              </a:rPr>
              <a:t> con </a:t>
            </a:r>
            <a:r>
              <a:rPr lang="en-US" dirty="0" err="1">
                <a:latin typeface="Arial" charset="0"/>
              </a:rPr>
              <a:t>ellos</a:t>
            </a:r>
            <a:r>
              <a:rPr lang="en-US" dirty="0">
                <a:latin typeface="Arial" charset="0"/>
              </a:rPr>
              <a:t> y </a:t>
            </a:r>
            <a:r>
              <a:rPr lang="en-US" dirty="0" err="1">
                <a:latin typeface="Arial" charset="0"/>
              </a:rPr>
              <a:t>los</a:t>
            </a:r>
            <a:r>
              <a:rPr lang="en-US" dirty="0">
                <a:latin typeface="Arial" charset="0"/>
              </a:rPr>
              <a:t> introduce </a:t>
            </a:r>
            <a:r>
              <a:rPr lang="en-US" dirty="0" err="1">
                <a:latin typeface="Arial" charset="0"/>
              </a:rPr>
              <a:t>en</a:t>
            </a:r>
            <a:r>
              <a:rPr lang="en-US" dirty="0">
                <a:latin typeface="Arial" charset="0"/>
              </a:rPr>
              <a:t> el </a:t>
            </a:r>
            <a:r>
              <a:rPr lang="en-US" dirty="0" err="1">
                <a:latin typeface="Arial" charset="0"/>
              </a:rPr>
              <a:t>mundo</a:t>
            </a:r>
            <a:r>
              <a:rPr lang="en-US" dirty="0">
                <a:latin typeface="Arial" charset="0"/>
              </a:rPr>
              <a:t>.  </a:t>
            </a:r>
            <a:r>
              <a:rPr lang="en-US" dirty="0" err="1">
                <a:latin typeface="Arial" charset="0"/>
              </a:rPr>
              <a:t>Incluso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si</a:t>
            </a:r>
            <a:r>
              <a:rPr lang="en-US" dirty="0">
                <a:latin typeface="Arial" charset="0"/>
              </a:rPr>
              <a:t> no </a:t>
            </a:r>
            <a:r>
              <a:rPr lang="en-US" dirty="0" err="1">
                <a:latin typeface="Arial" charset="0"/>
              </a:rPr>
              <a:t>vieron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una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vaca</a:t>
            </a:r>
            <a:r>
              <a:rPr lang="en-US" dirty="0">
                <a:latin typeface="Arial" charset="0"/>
              </a:rPr>
              <a:t> real, </a:t>
            </a:r>
            <a:r>
              <a:rPr lang="en-US" dirty="0" err="1">
                <a:latin typeface="Arial" charset="0"/>
              </a:rPr>
              <a:t>pueden</a:t>
            </a:r>
            <a:r>
              <a:rPr lang="en-US" dirty="0">
                <a:latin typeface="Arial" charset="0"/>
              </a:rPr>
              <a:t> saber que </a:t>
            </a:r>
            <a:r>
              <a:rPr lang="en-US" dirty="0" err="1">
                <a:latin typeface="Arial" charset="0"/>
              </a:rPr>
              <a:t>existe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viendo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una</a:t>
            </a:r>
            <a:r>
              <a:rPr lang="en-US" dirty="0">
                <a:latin typeface="Arial" charset="0"/>
              </a:rPr>
              <a:t> imagen </a:t>
            </a:r>
            <a:r>
              <a:rPr lang="en-US" dirty="0" err="1">
                <a:latin typeface="Arial" charset="0"/>
              </a:rPr>
              <a:t>en</a:t>
            </a:r>
            <a:r>
              <a:rPr lang="en-US" dirty="0">
                <a:latin typeface="Arial" charset="0"/>
              </a:rPr>
              <a:t> un </a:t>
            </a:r>
            <a:r>
              <a:rPr lang="en-US" dirty="0" err="1">
                <a:latin typeface="Arial" charset="0"/>
              </a:rPr>
              <a:t>libro</a:t>
            </a:r>
            <a:r>
              <a:rPr lang="en-US" dirty="0">
                <a:latin typeface="Arial" charset="0"/>
              </a:rPr>
              <a:t>.</a:t>
            </a:r>
          </a:p>
          <a:p>
            <a:pPr eaLnBrk="1" hangingPunct="1">
              <a:spcBef>
                <a:spcPct val="0"/>
              </a:spcBef>
              <a:buFont typeface="Wingdings" charset="0"/>
              <a:buNone/>
            </a:pPr>
            <a:endParaRPr lang="es-ES" sz="5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 typeface="Wingdings" charset="0"/>
              <a:buNone/>
            </a:pPr>
            <a:r>
              <a:rPr lang="en-US" dirty="0">
                <a:latin typeface="Arial" charset="0"/>
              </a:rPr>
              <a:t>Si </a:t>
            </a:r>
            <a:r>
              <a:rPr lang="en-US" dirty="0" err="1">
                <a:latin typeface="Arial" charset="0"/>
              </a:rPr>
              <a:t>usted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tiene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fluidez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en</a:t>
            </a:r>
            <a:r>
              <a:rPr lang="en-US" dirty="0">
                <a:latin typeface="Arial" charset="0"/>
              </a:rPr>
              <a:t> un </a:t>
            </a:r>
            <a:r>
              <a:rPr lang="en-US" dirty="0" err="1">
                <a:latin typeface="Arial" charset="0"/>
              </a:rPr>
              <a:t>idioma</a:t>
            </a:r>
            <a:r>
              <a:rPr lang="en-US" dirty="0">
                <a:latin typeface="Arial" charset="0"/>
              </a:rPr>
              <a:t> que no sea </a:t>
            </a:r>
            <a:r>
              <a:rPr lang="en-US" dirty="0" err="1">
                <a:latin typeface="Arial" charset="0"/>
              </a:rPr>
              <a:t>inglés</a:t>
            </a:r>
            <a:r>
              <a:rPr lang="en-US" dirty="0">
                <a:latin typeface="Arial" charset="0"/>
              </a:rPr>
              <a:t>, la </a:t>
            </a:r>
            <a:r>
              <a:rPr lang="en-US" dirty="0" err="1">
                <a:latin typeface="Arial" charset="0"/>
              </a:rPr>
              <a:t>investigación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demuestra</a:t>
            </a:r>
            <a:r>
              <a:rPr lang="en-US" dirty="0">
                <a:latin typeface="Arial" charset="0"/>
              </a:rPr>
              <a:t> que </a:t>
            </a:r>
            <a:r>
              <a:rPr lang="en-US" dirty="0" err="1">
                <a:latin typeface="Arial" charset="0"/>
              </a:rPr>
              <a:t>es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mejor</a:t>
            </a:r>
            <a:r>
              <a:rPr lang="en-US" dirty="0">
                <a:latin typeface="Arial" charset="0"/>
              </a:rPr>
              <a:t> que </a:t>
            </a:r>
            <a:r>
              <a:rPr lang="en-US" dirty="0" err="1">
                <a:latin typeface="Arial" charset="0"/>
              </a:rPr>
              <a:t>hable</a:t>
            </a:r>
            <a:r>
              <a:rPr lang="en-US" dirty="0">
                <a:latin typeface="Arial" charset="0"/>
              </a:rPr>
              <a:t> con </a:t>
            </a:r>
            <a:r>
              <a:rPr lang="en-US" dirty="0" err="1">
                <a:latin typeface="Arial" charset="0"/>
              </a:rPr>
              <a:t>su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hijo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en</a:t>
            </a:r>
            <a:r>
              <a:rPr lang="en-US" dirty="0">
                <a:latin typeface="Arial" charset="0"/>
              </a:rPr>
              <a:t> el </a:t>
            </a:r>
            <a:r>
              <a:rPr lang="en-US" dirty="0" err="1">
                <a:latin typeface="Arial" charset="0"/>
              </a:rPr>
              <a:t>idioma</a:t>
            </a:r>
            <a:r>
              <a:rPr lang="en-US" dirty="0">
                <a:latin typeface="Arial" charset="0"/>
              </a:rPr>
              <a:t> que </a:t>
            </a:r>
            <a:r>
              <a:rPr lang="en-US" dirty="0" err="1">
                <a:latin typeface="Arial" charset="0"/>
              </a:rPr>
              <a:t>mejor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sabe</a:t>
            </a:r>
            <a:r>
              <a:rPr lang="en-US" dirty="0">
                <a:latin typeface="Arial" charset="0"/>
              </a:rPr>
              <a:t>.  </a:t>
            </a:r>
            <a:r>
              <a:rPr lang="en-US" dirty="0" err="1">
                <a:latin typeface="Arial" charset="0"/>
              </a:rPr>
              <a:t>Esto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permite</a:t>
            </a:r>
            <a:r>
              <a:rPr lang="en-US" dirty="0">
                <a:latin typeface="Arial" charset="0"/>
              </a:rPr>
              <a:t> a </a:t>
            </a:r>
            <a:r>
              <a:rPr lang="en-US" dirty="0" err="1">
                <a:latin typeface="Arial" charset="0"/>
              </a:rPr>
              <a:t>su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hijo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oír</a:t>
            </a:r>
            <a:r>
              <a:rPr lang="en-US" dirty="0">
                <a:latin typeface="Arial" charset="0"/>
              </a:rPr>
              <a:t> el </a:t>
            </a:r>
            <a:r>
              <a:rPr lang="en-US" dirty="0" err="1">
                <a:latin typeface="Arial" charset="0"/>
              </a:rPr>
              <a:t>idioma</a:t>
            </a:r>
            <a:r>
              <a:rPr lang="en-US" dirty="0">
                <a:latin typeface="Arial" charset="0"/>
              </a:rPr>
              <a:t> que se </a:t>
            </a:r>
            <a:r>
              <a:rPr lang="en-US" dirty="0" err="1">
                <a:latin typeface="Arial" charset="0"/>
              </a:rPr>
              <a:t>habla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fluido</a:t>
            </a:r>
            <a:r>
              <a:rPr lang="en-US" dirty="0">
                <a:latin typeface="Arial" charset="0"/>
              </a:rPr>
              <a:t>, y le </a:t>
            </a:r>
            <a:r>
              <a:rPr lang="en-US" dirty="0" err="1">
                <a:latin typeface="Arial" charset="0"/>
              </a:rPr>
              <a:t>permite</a:t>
            </a:r>
            <a:r>
              <a:rPr lang="en-US" dirty="0">
                <a:latin typeface="Arial" charset="0"/>
              </a:rPr>
              <a:t> a </a:t>
            </a:r>
            <a:r>
              <a:rPr lang="en-US" dirty="0" err="1">
                <a:latin typeface="Arial" charset="0"/>
              </a:rPr>
              <a:t>usted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explicar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muchas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cosas</a:t>
            </a:r>
            <a:r>
              <a:rPr lang="en-US" dirty="0">
                <a:latin typeface="Arial" charset="0"/>
              </a:rPr>
              <a:t> a </a:t>
            </a:r>
            <a:r>
              <a:rPr lang="en-US" dirty="0" err="1">
                <a:latin typeface="Arial" charset="0"/>
              </a:rPr>
              <a:t>su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hijo</a:t>
            </a:r>
            <a:r>
              <a:rPr lang="en-US" dirty="0">
                <a:latin typeface="Arial" charset="0"/>
              </a:rPr>
              <a:t> que </a:t>
            </a:r>
            <a:r>
              <a:rPr lang="en-US" dirty="0" err="1">
                <a:latin typeface="Arial" charset="0"/>
              </a:rPr>
              <a:t>quizás</a:t>
            </a:r>
            <a:r>
              <a:rPr lang="en-US" dirty="0">
                <a:latin typeface="Arial" charset="0"/>
              </a:rPr>
              <a:t> no </a:t>
            </a:r>
            <a:r>
              <a:rPr lang="en-US" dirty="0" err="1">
                <a:latin typeface="Arial" charset="0"/>
              </a:rPr>
              <a:t>pueda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en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inglés</a:t>
            </a:r>
            <a:r>
              <a:rPr lang="en-US" dirty="0">
                <a:latin typeface="Arial" charset="0"/>
              </a:rPr>
              <a:t>.  El </a:t>
            </a:r>
            <a:r>
              <a:rPr lang="en-US" dirty="0" err="1">
                <a:latin typeface="Arial" charset="0"/>
              </a:rPr>
              <a:t>niño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aprenderá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conceptos</a:t>
            </a:r>
            <a:r>
              <a:rPr lang="en-US" dirty="0">
                <a:latin typeface="Arial" charset="0"/>
              </a:rPr>
              <a:t> y </a:t>
            </a:r>
            <a:r>
              <a:rPr lang="en-US" dirty="0" err="1">
                <a:latin typeface="Arial" charset="0"/>
              </a:rPr>
              <a:t>debatirá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pensamientos</a:t>
            </a:r>
            <a:r>
              <a:rPr lang="en-US" dirty="0">
                <a:latin typeface="Arial" charset="0"/>
              </a:rPr>
              <a:t> e ideas que </a:t>
            </a:r>
            <a:r>
              <a:rPr lang="en-US" dirty="0" err="1">
                <a:latin typeface="Arial" charset="0"/>
              </a:rPr>
              <a:t>sean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más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completos</a:t>
            </a:r>
            <a:r>
              <a:rPr lang="en-US" dirty="0">
                <a:latin typeface="Arial" charset="0"/>
              </a:rPr>
              <a:t> y </a:t>
            </a:r>
            <a:r>
              <a:rPr lang="en-US" dirty="0" err="1">
                <a:latin typeface="Arial" charset="0"/>
              </a:rPr>
              <a:t>podrá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traducir</a:t>
            </a:r>
            <a:r>
              <a:rPr lang="en-US" dirty="0">
                <a:latin typeface="Arial" charset="0"/>
              </a:rPr>
              <a:t> lo que </a:t>
            </a:r>
            <a:r>
              <a:rPr lang="en-US" dirty="0" err="1">
                <a:latin typeface="Arial" charset="0"/>
              </a:rPr>
              <a:t>sabe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cuando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llega</a:t>
            </a:r>
            <a:r>
              <a:rPr lang="en-US" dirty="0">
                <a:latin typeface="Arial" charset="0"/>
              </a:rPr>
              <a:t> a la </a:t>
            </a:r>
            <a:r>
              <a:rPr lang="en-US" dirty="0" err="1">
                <a:latin typeface="Arial" charset="0"/>
              </a:rPr>
              <a:t>escuela</a:t>
            </a:r>
            <a:r>
              <a:rPr lang="en-US" dirty="0">
                <a:latin typeface="Arial" charset="0"/>
              </a:rPr>
              <a:t>.   </a:t>
            </a:r>
            <a:r>
              <a:rPr lang="en-US" dirty="0" err="1">
                <a:latin typeface="Arial" charset="0"/>
              </a:rPr>
              <a:t>Cuando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nacen</a:t>
            </a:r>
            <a:r>
              <a:rPr lang="en-US" dirty="0">
                <a:latin typeface="Arial" charset="0"/>
              </a:rPr>
              <a:t>, </a:t>
            </a:r>
            <a:r>
              <a:rPr lang="en-US" dirty="0" err="1">
                <a:latin typeface="Arial" charset="0"/>
              </a:rPr>
              <a:t>los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bebés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pueden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comprender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los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fonemas</a:t>
            </a:r>
            <a:r>
              <a:rPr lang="en-US" dirty="0">
                <a:latin typeface="Arial" charset="0"/>
              </a:rPr>
              <a:t> de </a:t>
            </a:r>
            <a:r>
              <a:rPr lang="en-US" dirty="0" err="1">
                <a:latin typeface="Arial" charset="0"/>
              </a:rPr>
              <a:t>todos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los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idiomas</a:t>
            </a:r>
            <a:r>
              <a:rPr lang="en-US" dirty="0">
                <a:latin typeface="Arial" charset="0"/>
              </a:rPr>
              <a:t>, </a:t>
            </a:r>
            <a:r>
              <a:rPr lang="en-US" dirty="0" err="1">
                <a:latin typeface="Arial" charset="0"/>
              </a:rPr>
              <a:t>pero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esta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capacidad</a:t>
            </a:r>
            <a:r>
              <a:rPr lang="en-US" dirty="0">
                <a:latin typeface="Arial" charset="0"/>
              </a:rPr>
              <a:t> se reduce </a:t>
            </a:r>
            <a:r>
              <a:rPr lang="en-US" dirty="0" err="1">
                <a:latin typeface="Arial" charset="0"/>
              </a:rPr>
              <a:t>si</a:t>
            </a:r>
            <a:r>
              <a:rPr lang="en-US" dirty="0">
                <a:latin typeface="Arial" charset="0"/>
              </a:rPr>
              <a:t> no </a:t>
            </a:r>
            <a:r>
              <a:rPr lang="en-US" dirty="0" err="1">
                <a:latin typeface="Arial" charset="0"/>
              </a:rPr>
              <a:t>oyen</a:t>
            </a:r>
            <a:r>
              <a:rPr lang="en-US" dirty="0">
                <a:latin typeface="Arial" charset="0"/>
              </a:rPr>
              <a:t> el </a:t>
            </a:r>
            <a:r>
              <a:rPr lang="en-US" dirty="0" err="1">
                <a:latin typeface="Arial" charset="0"/>
              </a:rPr>
              <a:t>idioma</a:t>
            </a:r>
            <a:r>
              <a:rPr lang="en-US" dirty="0">
                <a:latin typeface="Arial" charset="0"/>
              </a:rPr>
              <a:t>.  Los </a:t>
            </a:r>
            <a:r>
              <a:rPr lang="en-US" dirty="0" err="1">
                <a:latin typeface="Arial" charset="0"/>
              </a:rPr>
              <a:t>niños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pueden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crecer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bilingües</a:t>
            </a:r>
            <a:r>
              <a:rPr lang="en-US" dirty="0">
                <a:latin typeface="Arial" charset="0"/>
              </a:rPr>
              <a:t> con </a:t>
            </a:r>
            <a:r>
              <a:rPr lang="en-US" dirty="0" err="1">
                <a:latin typeface="Arial" charset="0"/>
              </a:rPr>
              <a:t>facilidad</a:t>
            </a:r>
            <a:r>
              <a:rPr lang="en-US" dirty="0">
                <a:latin typeface="Arial" charset="0"/>
              </a:rPr>
              <a:t>.</a:t>
            </a:r>
          </a:p>
          <a:p>
            <a:pPr eaLnBrk="1" hangingPunct="1">
              <a:spcBef>
                <a:spcPct val="0"/>
              </a:spcBef>
            </a:pPr>
            <a:r>
              <a:rPr lang="en-US" b="1" dirty="0">
                <a:latin typeface="Arial" charset="0"/>
              </a:rPr>
              <a:t>Lea la </a:t>
            </a:r>
            <a:r>
              <a:rPr lang="en-US" b="1" dirty="0" err="1">
                <a:latin typeface="Arial" charset="0"/>
              </a:rPr>
              <a:t>primera</a:t>
            </a:r>
            <a:r>
              <a:rPr lang="en-US" b="1" dirty="0">
                <a:latin typeface="Arial" charset="0"/>
              </a:rPr>
              <a:t> </a:t>
            </a:r>
            <a:r>
              <a:rPr lang="en-US" b="1" dirty="0" err="1">
                <a:latin typeface="Arial" charset="0"/>
              </a:rPr>
              <a:t>página</a:t>
            </a:r>
            <a:r>
              <a:rPr lang="en-US" b="1" dirty="0">
                <a:latin typeface="Arial" charset="0"/>
              </a:rPr>
              <a:t> de </a:t>
            </a:r>
            <a:r>
              <a:rPr lang="en-US" b="1" i="1" dirty="0">
                <a:latin typeface="Arial" charset="0"/>
              </a:rPr>
              <a:t>Caps for Sale</a:t>
            </a:r>
            <a:r>
              <a:rPr lang="en-US" b="1" dirty="0">
                <a:latin typeface="Arial" charset="0"/>
              </a:rPr>
              <a:t> y </a:t>
            </a:r>
            <a:r>
              <a:rPr lang="en-US" b="1" dirty="0" err="1">
                <a:latin typeface="Arial" charset="0"/>
              </a:rPr>
              <a:t>señale</a:t>
            </a:r>
            <a:r>
              <a:rPr lang="en-US" b="1" dirty="0">
                <a:latin typeface="Arial" charset="0"/>
              </a:rPr>
              <a:t> las palabras que no </a:t>
            </a:r>
            <a:r>
              <a:rPr lang="en-US" b="1" dirty="0" err="1">
                <a:latin typeface="Arial" charset="0"/>
              </a:rPr>
              <a:t>usamos</a:t>
            </a:r>
            <a:r>
              <a:rPr lang="en-US" b="1" dirty="0">
                <a:latin typeface="Arial" charset="0"/>
              </a:rPr>
              <a:t> </a:t>
            </a:r>
            <a:r>
              <a:rPr lang="en-US" b="1" dirty="0" err="1">
                <a:latin typeface="Arial" charset="0"/>
              </a:rPr>
              <a:t>en</a:t>
            </a:r>
            <a:r>
              <a:rPr lang="en-US" b="1" dirty="0">
                <a:latin typeface="Arial" charset="0"/>
              </a:rPr>
              <a:t> la </a:t>
            </a:r>
            <a:r>
              <a:rPr lang="en-US" b="1" dirty="0" err="1">
                <a:latin typeface="Arial" charset="0"/>
              </a:rPr>
              <a:t>conversación</a:t>
            </a:r>
            <a:r>
              <a:rPr lang="en-US" b="1" dirty="0">
                <a:latin typeface="Arial" charset="0"/>
              </a:rPr>
              <a:t> a </a:t>
            </a:r>
            <a:r>
              <a:rPr lang="en-US" b="1" dirty="0" err="1">
                <a:latin typeface="Arial" charset="0"/>
              </a:rPr>
              <a:t>diario</a:t>
            </a:r>
            <a:r>
              <a:rPr lang="en-US" b="1" dirty="0">
                <a:latin typeface="Arial" charset="0"/>
              </a:rPr>
              <a:t>: </a:t>
            </a:r>
            <a:r>
              <a:rPr lang="en-US" b="1" dirty="0" err="1">
                <a:latin typeface="Arial" charset="0"/>
              </a:rPr>
              <a:t>vendedor</a:t>
            </a:r>
            <a:r>
              <a:rPr lang="en-US" b="1" dirty="0">
                <a:latin typeface="Arial" charset="0"/>
              </a:rPr>
              <a:t> </a:t>
            </a:r>
            <a:r>
              <a:rPr lang="en-US" b="1" dirty="0" err="1">
                <a:latin typeface="Arial" charset="0"/>
              </a:rPr>
              <a:t>ambulante</a:t>
            </a:r>
            <a:r>
              <a:rPr lang="en-US" b="1" dirty="0">
                <a:latin typeface="Arial" charset="0"/>
              </a:rPr>
              <a:t>, </a:t>
            </a:r>
            <a:r>
              <a:rPr lang="en-US" b="1" dirty="0" err="1">
                <a:latin typeface="Arial" charset="0"/>
              </a:rPr>
              <a:t>gorras</a:t>
            </a:r>
            <a:r>
              <a:rPr lang="en-US" b="1" dirty="0">
                <a:latin typeface="Arial" charset="0"/>
              </a:rPr>
              <a:t>, </a:t>
            </a:r>
            <a:r>
              <a:rPr lang="en-US" b="1" dirty="0" err="1">
                <a:latin typeface="Arial" charset="0"/>
              </a:rPr>
              <a:t>ordinario</a:t>
            </a:r>
            <a:r>
              <a:rPr lang="en-US" b="1" dirty="0">
                <a:latin typeface="Arial" charset="0"/>
              </a:rPr>
              <a:t>, </a:t>
            </a:r>
            <a:r>
              <a:rPr lang="en-US" b="1" dirty="0" err="1">
                <a:latin typeface="Arial" charset="0"/>
              </a:rPr>
              <a:t>mercancías</a:t>
            </a:r>
            <a:r>
              <a:rPr lang="en-US" b="1" dirty="0">
                <a:latin typeface="Arial" charset="0"/>
              </a:rPr>
              <a:t>. </a:t>
            </a:r>
            <a:r>
              <a:rPr lang="en-US" b="1" dirty="0" err="1">
                <a:latin typeface="Arial" charset="0"/>
              </a:rPr>
              <a:t>Cuente</a:t>
            </a:r>
            <a:r>
              <a:rPr lang="en-US" b="1" dirty="0">
                <a:latin typeface="Arial" charset="0"/>
              </a:rPr>
              <a:t> la </a:t>
            </a:r>
            <a:r>
              <a:rPr lang="en-US" b="1" dirty="0" err="1">
                <a:latin typeface="Arial" charset="0"/>
              </a:rPr>
              <a:t>historia</a:t>
            </a:r>
            <a:r>
              <a:rPr lang="en-US" b="1" dirty="0">
                <a:latin typeface="Arial" charset="0"/>
              </a:rPr>
              <a:t> del </a:t>
            </a:r>
            <a:r>
              <a:rPr lang="en-US" b="1" dirty="0" err="1">
                <a:latin typeface="Arial" charset="0"/>
              </a:rPr>
              <a:t>sastre</a:t>
            </a:r>
            <a:endParaRPr lang="en-US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 typeface="Wingdings" charset="0"/>
              <a:buNone/>
            </a:pPr>
            <a:endParaRPr lang="es-ES" dirty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es-ES" dirty="0"/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CFE36B1F-15C0-3842-9AC7-46428EA63D33}" type="slidenum">
              <a:rPr lang="en-US" sz="1200">
                <a:latin typeface="Arial" charset="0"/>
                <a:ea typeface="Arial" charset="0"/>
                <a:cs typeface="Arial" charset="0"/>
              </a:rPr>
              <a:pPr eaLnBrk="1" hangingPunct="1"/>
              <a:t>19</a:t>
            </a:fld>
            <a:endParaRPr lang="es-ES" sz="1200" dirty="0"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28600" eaLnBrk="1" fontAlgn="auto" hangingPunct="1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/>
            </a:pPr>
            <a:r>
              <a:rPr lang="en-US" altLang="en-US" b="1" u="sng" dirty="0">
                <a:latin typeface="Arial" pitchFamily="34" charset="0"/>
              </a:rPr>
              <a:t>HABILIDADES NARRATIVAS </a:t>
            </a:r>
            <a:r>
              <a:rPr lang="en-US" altLang="en-US" b="1" dirty="0">
                <a:latin typeface="Arial" pitchFamily="34" charset="0"/>
              </a:rPr>
              <a:t>– </a:t>
            </a:r>
            <a:r>
              <a:rPr lang="en-US" altLang="en-US" dirty="0"/>
              <a:t>La capacidad para describir cosas y eventos y contar historias.</a:t>
            </a:r>
          </a:p>
          <a:p>
            <a:pPr indent="228600" eaLnBrk="1" fontAlgn="auto" hangingPunct="1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/>
            </a:pPr>
            <a:endParaRPr lang="es-ES" altLang="en-US" dirty="0">
              <a:latin typeface="Arial" pitchFamily="34" charset="0"/>
              <a:ea typeface="+mn-ea"/>
              <a:cs typeface="+mn-cs"/>
            </a:endParaRPr>
          </a:p>
          <a:p>
            <a:pPr indent="228600" eaLnBrk="1" fontAlgn="auto" hangingPunct="1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/>
            </a:pPr>
            <a:r>
              <a:rPr lang="en-US" altLang="en-US" dirty="0">
                <a:latin typeface="Arial" pitchFamily="34" charset="0"/>
              </a:rPr>
              <a:t>Los niños empiezan oyendo historias, pero también necesitan comprender y contar historias y describir cosas.  A esto se lo conoce como habilidades Narrativas y son esenciales para que los niños puedan comprender lo que están aprendiendo a leer (comprensión). Las historias tienen una estructura. Aprenda a predecir y resumir.   </a:t>
            </a:r>
          </a:p>
          <a:p>
            <a:pPr indent="228600" eaLnBrk="1" fontAlgn="auto" hangingPunct="1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/>
            </a:pPr>
            <a:r>
              <a:rPr lang="en-US" altLang="en-US" dirty="0">
                <a:latin typeface="Arial" pitchFamily="34" charset="0"/>
              </a:rPr>
              <a:t>Esto es importante dado que poder hablar sobre lo que ocurre en una historia y explicarlo ayuda a los niños comprender el significado de lo que están leyendo.  Las buenas habilidades narrativas conducen a una buena comprensión de lectura. </a:t>
            </a:r>
          </a:p>
          <a:p>
            <a:pPr indent="228600" eaLnBrk="1" fontAlgn="auto" hangingPunct="1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/>
            </a:pPr>
            <a:endParaRPr lang="es-ES" altLang="en-US" dirty="0">
              <a:latin typeface="Arial" pitchFamily="34" charset="0"/>
              <a:ea typeface="+mn-ea"/>
              <a:cs typeface="+mn-cs"/>
            </a:endParaRPr>
          </a:p>
          <a:p>
            <a:pPr indent="22860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/>
            </a:pPr>
            <a:r>
              <a:rPr lang="en-US" altLang="en-US" dirty="0"/>
              <a:t>Nombre cosas y agregue la descripción (0-1)</a:t>
            </a:r>
          </a:p>
          <a:p>
            <a:pPr indent="22860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/>
            </a:pPr>
            <a:r>
              <a:rPr lang="en-US" altLang="en-US" dirty="0"/>
              <a:t>Aliente la interacción haciendo una pregunta, haciendo pausas y respondiendo a sus propias preguntas. Vaya más allá de las respuestas afirmativas y negativas (0-1)</a:t>
            </a:r>
          </a:p>
          <a:p>
            <a:pPr indent="22860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/>
            </a:pPr>
            <a:r>
              <a:rPr lang="en-US" altLang="en-US" dirty="0"/>
              <a:t>Lea una historia varias veces y deje que el niño diga lo que ocurrirá (2-3)</a:t>
            </a:r>
          </a:p>
          <a:p>
            <a:pPr indent="22860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/>
            </a:pPr>
            <a:r>
              <a:rPr lang="en-US" altLang="en-US" dirty="0"/>
              <a:t>Haga preguntas que requieran una respuesta que no sea solo sí o no (2-3)</a:t>
            </a:r>
          </a:p>
          <a:p>
            <a:pPr indent="22860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/>
            </a:pPr>
            <a:r>
              <a:rPr lang="en-US" altLang="en-US" dirty="0"/>
              <a:t>Permita que su hijo diga lo que está ocurriendo, 2-3 cosas consecutivas (4-5)</a:t>
            </a:r>
          </a:p>
          <a:p>
            <a:pPr indent="2286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/>
            </a:pPr>
            <a:endParaRPr lang="es-ES" altLang="en-US" dirty="0">
              <a:latin typeface="Arial" pitchFamily="34" charset="0"/>
              <a:ea typeface="+mn-ea"/>
              <a:cs typeface="+mn-cs"/>
            </a:endParaRPr>
          </a:p>
          <a:p>
            <a:pPr indent="2286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/>
            </a:pPr>
            <a:r>
              <a:rPr lang="en-US" altLang="en-US" dirty="0">
                <a:latin typeface="Arial" pitchFamily="34" charset="0"/>
              </a:rPr>
              <a:t>Edades 0-1: </a:t>
            </a:r>
          </a:p>
          <a:p>
            <a:pPr indent="2286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/>
            </a:pPr>
            <a:r>
              <a:rPr lang="en-US" altLang="en-US" dirty="0">
                <a:latin typeface="Arial" pitchFamily="34" charset="0"/>
              </a:rPr>
              <a:t>Escuche a medida que el niño intenta hablar, sea paciente mientras forman sus palabras*</a:t>
            </a:r>
          </a:p>
          <a:p>
            <a:pPr indent="2286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/>
            </a:pPr>
            <a:r>
              <a:rPr lang="en-US" altLang="en-US" dirty="0">
                <a:latin typeface="Arial" pitchFamily="34" charset="0"/>
              </a:rPr>
              <a:t>Cuente historias infantiles o lo que está ocurriendo, o lo que ocurrió </a:t>
            </a:r>
          </a:p>
          <a:p>
            <a:pPr indent="2286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/>
            </a:pPr>
            <a:r>
              <a:rPr lang="en-US" altLang="en-US" dirty="0">
                <a:latin typeface="Arial" pitchFamily="34" charset="0"/>
              </a:rPr>
              <a:t>Relate su vida (o la del niño), cuente historias familiares </a:t>
            </a:r>
          </a:p>
          <a:p>
            <a:pPr indent="2286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/>
            </a:pPr>
            <a:r>
              <a:rPr lang="en-US" altLang="en-US" dirty="0">
                <a:latin typeface="Arial" pitchFamily="34" charset="0"/>
              </a:rPr>
              <a:t>Etiquete cosas, acciones, sentimientos, ideas, hable sobre ellos</a:t>
            </a:r>
          </a:p>
          <a:p>
            <a:pPr indent="2286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/>
            </a:pPr>
            <a:r>
              <a:rPr lang="en-US" altLang="en-US" dirty="0">
                <a:latin typeface="Arial" pitchFamily="34" charset="0"/>
              </a:rPr>
              <a:t>Para los infantes y niños pequeños, aliente la interacción haciendo una pregunta, haciendo pausas y respondiendo a sus propias preguntas.  Use preguntas que no pueden responderse con sí o no. Esto le enseña a su hijo cómo funciona la conversación, de atrás para adelante.   </a:t>
            </a:r>
          </a:p>
          <a:p>
            <a:pPr indent="2286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/>
            </a:pPr>
            <a:r>
              <a:rPr lang="en-US" altLang="en-US" dirty="0">
                <a:latin typeface="Arial" pitchFamily="34" charset="0"/>
              </a:rPr>
              <a:t>Para los bebés, aliente el balbuceo.  Cuando comienzan a apartar la mirada de usted, quizás estén sobreestimulados, por lo tanto, deténgase por un rato.  Acepte la señal de su hijo.</a:t>
            </a:r>
          </a:p>
          <a:p>
            <a:pPr indent="2286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/>
            </a:pPr>
            <a:r>
              <a:rPr lang="en-US" altLang="en-US" dirty="0">
                <a:latin typeface="Arial" pitchFamily="34" charset="0"/>
              </a:rPr>
              <a:t>Edades 2-3:  (agregue estas)</a:t>
            </a:r>
          </a:p>
          <a:p>
            <a:pPr marL="685800" lvl="1" indent="-2286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/>
            </a:pPr>
            <a:r>
              <a:rPr lang="en-US" altLang="en-US" dirty="0">
                <a:latin typeface="Arial" pitchFamily="34" charset="0"/>
              </a:rPr>
              <a:t>Deje que su hijo vuelva a contar una historia con materiales didácticos, muñecas o títeres, o piezas de fieltro</a:t>
            </a:r>
          </a:p>
          <a:p>
            <a:pPr marL="685800" lvl="1" indent="-2286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/>
            </a:pPr>
            <a:r>
              <a:rPr lang="en-US" altLang="en-US" dirty="0">
                <a:latin typeface="Arial" pitchFamily="34" charset="0"/>
              </a:rPr>
              <a:t> Deje que su hijo dibuje y le diga lo que está ocurriendo en la imagen</a:t>
            </a:r>
          </a:p>
          <a:p>
            <a:pPr marL="685800" lvl="1" indent="-2286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/>
            </a:pPr>
            <a:r>
              <a:rPr lang="en-US" altLang="en-US" dirty="0">
                <a:latin typeface="Arial" pitchFamily="34" charset="0"/>
              </a:rPr>
              <a:t>Hable con su hijo.  Podría decir: “Ponte los zapatos” o “Vamos al parque”. ¿Habló con su hijo? [¡Sí!]  ¿Tenían algo para decir? [¡No!]  El niño nunca debe decir una palabra.  </a:t>
            </a:r>
          </a:p>
          <a:p>
            <a:pPr marL="685800" lvl="1" indent="-2286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/>
            </a:pPr>
            <a:endParaRPr lang="es-ES" altLang="en-US" b="1" dirty="0">
              <a:latin typeface="Arial" pitchFamily="34" charset="0"/>
              <a:ea typeface="+mn-ea"/>
            </a:endParaRPr>
          </a:p>
          <a:p>
            <a:pPr marL="685800" lvl="1" indent="-2286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/>
            </a:pPr>
            <a:r>
              <a:rPr lang="en-US" altLang="en-US" b="1" dirty="0">
                <a:latin typeface="Arial" pitchFamily="34" charset="0"/>
              </a:rPr>
              <a:t>Demuestre una conversación con un niño </a:t>
            </a:r>
          </a:p>
          <a:p>
            <a:pPr indent="228600" eaLnBrk="1" fontAlgn="auto" hangingPunct="1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/>
            </a:pPr>
            <a:endParaRPr lang="es-ES" altLang="en-US" dirty="0">
              <a:latin typeface="Arial" pitchFamily="34" charset="0"/>
              <a:ea typeface="+mn-ea"/>
              <a:cs typeface="+mn-cs"/>
            </a:endParaRPr>
          </a:p>
          <a:p>
            <a:pPr indent="228600" eaLnBrk="1" fontAlgn="auto" hangingPunct="1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/>
            </a:pPr>
            <a:endParaRPr lang="es-ES" altLang="en-US" dirty="0">
              <a:latin typeface="Arial" pitchFamily="34" charset="0"/>
              <a:ea typeface="+mn-ea"/>
              <a:cs typeface="+mn-cs"/>
            </a:endParaRPr>
          </a:p>
          <a:p>
            <a:pPr indent="228600" eaLnBrk="1" fontAlgn="auto" hangingPunct="1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/>
            </a:pPr>
            <a:endParaRPr lang="es-ES" altLang="en-US" dirty="0">
              <a:latin typeface="Arial" pitchFamily="34" charset="0"/>
              <a:ea typeface="+mn-ea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ea typeface="+mn-ea"/>
              <a:cs typeface="+mn-cs"/>
            </a:endParaRPr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36267A1F-8DF6-B246-8C79-F1C92ACB3BD9}" type="slidenum">
              <a:rPr lang="en-US" sz="1200">
                <a:latin typeface="Arial" charset="0"/>
                <a:ea typeface="Arial" charset="0"/>
                <a:cs typeface="Arial" charset="0"/>
              </a:rPr>
              <a:pPr eaLnBrk="1" hangingPunct="1"/>
              <a:t>21</a:t>
            </a:fld>
            <a:endParaRPr lang="es-ES" sz="1200" dirty="0"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b="1" u="sng" dirty="0">
                <a:latin typeface="Arial" charset="0"/>
              </a:rPr>
              <a:t>CONOCIMIENTO DE LETRAS </a:t>
            </a:r>
            <a:r>
              <a:rPr lang="en-US" b="1" dirty="0">
                <a:latin typeface="Arial" charset="0"/>
              </a:rPr>
              <a:t> - </a:t>
            </a:r>
            <a:r>
              <a:rPr lang="en-US" b="1" dirty="0" err="1">
                <a:latin typeface="Arial" charset="0"/>
              </a:rPr>
              <a:t>consiste</a:t>
            </a:r>
            <a:r>
              <a:rPr lang="en-US" b="1" dirty="0">
                <a:latin typeface="Arial" charset="0"/>
              </a:rPr>
              <a:t> </a:t>
            </a:r>
            <a:r>
              <a:rPr lang="en-US" b="1" dirty="0" err="1">
                <a:latin typeface="Arial" charset="0"/>
              </a:rPr>
              <a:t>en</a:t>
            </a:r>
            <a:r>
              <a:rPr lang="en-US" b="1" dirty="0">
                <a:latin typeface="Arial" charset="0"/>
              </a:rPr>
              <a:t> </a:t>
            </a:r>
            <a:r>
              <a:rPr lang="en-US" b="1" dirty="0" err="1">
                <a:latin typeface="Arial" charset="0"/>
              </a:rPr>
              <a:t>conocer</a:t>
            </a:r>
            <a:r>
              <a:rPr lang="en-US" b="1" dirty="0">
                <a:latin typeface="Arial" charset="0"/>
              </a:rPr>
              <a:t> que las </a:t>
            </a:r>
            <a:r>
              <a:rPr lang="en-US" b="1" dirty="0" err="1">
                <a:latin typeface="Arial" charset="0"/>
              </a:rPr>
              <a:t>letras</a:t>
            </a:r>
            <a:r>
              <a:rPr lang="en-US" b="1" dirty="0">
                <a:latin typeface="Arial" charset="0"/>
              </a:rPr>
              <a:t> son </a:t>
            </a:r>
            <a:r>
              <a:rPr lang="en-US" b="1" dirty="0" err="1">
                <a:latin typeface="Arial" charset="0"/>
              </a:rPr>
              <a:t>distintas</a:t>
            </a:r>
            <a:r>
              <a:rPr lang="en-US" b="1" dirty="0">
                <a:latin typeface="Arial" charset="0"/>
              </a:rPr>
              <a:t> entre </a:t>
            </a:r>
            <a:r>
              <a:rPr lang="en-US" b="1" dirty="0" err="1">
                <a:latin typeface="Arial" charset="0"/>
              </a:rPr>
              <a:t>sí</a:t>
            </a:r>
            <a:r>
              <a:rPr lang="en-US" b="1" dirty="0">
                <a:latin typeface="Arial" charset="0"/>
              </a:rPr>
              <a:t>, que </a:t>
            </a:r>
            <a:r>
              <a:rPr lang="en-US" b="1" dirty="0" err="1">
                <a:latin typeface="Arial" charset="0"/>
              </a:rPr>
              <a:t>tienen</a:t>
            </a:r>
            <a:r>
              <a:rPr lang="en-US" b="1" dirty="0">
                <a:latin typeface="Arial" charset="0"/>
              </a:rPr>
              <a:t> </a:t>
            </a:r>
            <a:r>
              <a:rPr lang="en-US" b="1" dirty="0" err="1">
                <a:latin typeface="Arial" charset="0"/>
              </a:rPr>
              <a:t>distintos</a:t>
            </a:r>
            <a:r>
              <a:rPr lang="en-US" b="1" dirty="0">
                <a:latin typeface="Arial" charset="0"/>
              </a:rPr>
              <a:t> </a:t>
            </a:r>
            <a:r>
              <a:rPr lang="en-US" b="1" dirty="0" err="1">
                <a:latin typeface="Arial" charset="0"/>
              </a:rPr>
              <a:t>nombres</a:t>
            </a:r>
            <a:r>
              <a:rPr lang="en-US" b="1" dirty="0">
                <a:latin typeface="Arial" charset="0"/>
              </a:rPr>
              <a:t> y </a:t>
            </a:r>
            <a:r>
              <a:rPr lang="en-US" b="1" dirty="0" err="1">
                <a:latin typeface="Arial" charset="0"/>
              </a:rPr>
              <a:t>hacen</a:t>
            </a:r>
            <a:r>
              <a:rPr lang="en-US" b="1" dirty="0">
                <a:latin typeface="Arial" charset="0"/>
              </a:rPr>
              <a:t> </a:t>
            </a:r>
            <a:r>
              <a:rPr lang="en-US" b="1" dirty="0" err="1">
                <a:latin typeface="Arial" charset="0"/>
              </a:rPr>
              <a:t>distintos</a:t>
            </a:r>
            <a:r>
              <a:rPr lang="en-US" b="1" dirty="0">
                <a:latin typeface="Arial" charset="0"/>
              </a:rPr>
              <a:t> </a:t>
            </a:r>
            <a:r>
              <a:rPr lang="en-US" b="1" dirty="0" err="1">
                <a:latin typeface="Arial" charset="0"/>
              </a:rPr>
              <a:t>sonidos</a:t>
            </a:r>
            <a:r>
              <a:rPr lang="en-US" b="1" dirty="0">
                <a:latin typeface="Arial" charset="0"/>
              </a:rPr>
              <a:t>.   Los </a:t>
            </a:r>
            <a:r>
              <a:rPr lang="en-US" b="1" dirty="0" err="1">
                <a:latin typeface="Arial" charset="0"/>
              </a:rPr>
              <a:t>niños</a:t>
            </a:r>
            <a:r>
              <a:rPr lang="en-US" b="1" dirty="0">
                <a:latin typeface="Arial" charset="0"/>
              </a:rPr>
              <a:t> </a:t>
            </a:r>
            <a:r>
              <a:rPr lang="en-US" b="1" dirty="0" err="1">
                <a:latin typeface="Arial" charset="0"/>
              </a:rPr>
              <a:t>deben</a:t>
            </a:r>
            <a:r>
              <a:rPr lang="en-US" b="1" dirty="0">
                <a:latin typeface="Arial" charset="0"/>
              </a:rPr>
              <a:t> </a:t>
            </a:r>
            <a:r>
              <a:rPr lang="en-US" b="1" dirty="0" err="1">
                <a:latin typeface="Arial" charset="0"/>
              </a:rPr>
              <a:t>aprender</a:t>
            </a:r>
            <a:r>
              <a:rPr lang="en-US" b="1" dirty="0">
                <a:latin typeface="Arial" charset="0"/>
              </a:rPr>
              <a:t> que las palabras </a:t>
            </a:r>
            <a:r>
              <a:rPr lang="en-US" b="1" dirty="0" err="1">
                <a:latin typeface="Arial" charset="0"/>
              </a:rPr>
              <a:t>escritas</a:t>
            </a:r>
            <a:r>
              <a:rPr lang="en-US" b="1" dirty="0">
                <a:latin typeface="Arial" charset="0"/>
              </a:rPr>
              <a:t> </a:t>
            </a:r>
            <a:r>
              <a:rPr lang="en-US" b="1" dirty="0" err="1">
                <a:latin typeface="Arial" charset="0"/>
              </a:rPr>
              <a:t>están</a:t>
            </a:r>
            <a:r>
              <a:rPr lang="en-US" b="1" dirty="0">
                <a:latin typeface="Arial" charset="0"/>
              </a:rPr>
              <a:t> </a:t>
            </a:r>
            <a:r>
              <a:rPr lang="en-US" b="1" dirty="0" err="1">
                <a:latin typeface="Arial" charset="0"/>
              </a:rPr>
              <a:t>conformadas</a:t>
            </a:r>
            <a:r>
              <a:rPr lang="en-US" b="1" dirty="0">
                <a:latin typeface="Arial" charset="0"/>
              </a:rPr>
              <a:t> </a:t>
            </a:r>
            <a:r>
              <a:rPr lang="en-US" b="1" dirty="0" err="1">
                <a:latin typeface="Arial" charset="0"/>
              </a:rPr>
              <a:t>por</a:t>
            </a:r>
            <a:r>
              <a:rPr lang="en-US" b="1" dirty="0">
                <a:latin typeface="Arial" charset="0"/>
              </a:rPr>
              <a:t> </a:t>
            </a:r>
            <a:r>
              <a:rPr lang="en-US" b="1" dirty="0" err="1">
                <a:latin typeface="Arial" charset="0"/>
              </a:rPr>
              <a:t>partes</a:t>
            </a:r>
            <a:r>
              <a:rPr lang="en-US" b="1" dirty="0">
                <a:latin typeface="Arial" charset="0"/>
              </a:rPr>
              <a:t> </a:t>
            </a:r>
            <a:r>
              <a:rPr lang="en-US" b="1" dirty="0" err="1">
                <a:latin typeface="Arial" charset="0"/>
              </a:rPr>
              <a:t>más</a:t>
            </a:r>
            <a:r>
              <a:rPr lang="en-US" b="1" dirty="0">
                <a:latin typeface="Arial" charset="0"/>
              </a:rPr>
              <a:t> </a:t>
            </a:r>
            <a:r>
              <a:rPr lang="en-US" b="1" dirty="0" err="1">
                <a:latin typeface="Arial" charset="0"/>
              </a:rPr>
              <a:t>pequeñas</a:t>
            </a:r>
            <a:r>
              <a:rPr lang="en-US" b="1" dirty="0">
                <a:latin typeface="Arial" charset="0"/>
              </a:rPr>
              <a:t>.  </a:t>
            </a:r>
          </a:p>
          <a:p>
            <a:pPr eaLnBrk="1" hangingPunct="1">
              <a:spcBef>
                <a:spcPct val="0"/>
              </a:spcBef>
            </a:pPr>
            <a:r>
              <a:rPr lang="en-US" dirty="0" err="1">
                <a:latin typeface="Arial" charset="0"/>
              </a:rPr>
              <a:t>Esto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es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importante</a:t>
            </a:r>
            <a:r>
              <a:rPr lang="en-US" dirty="0">
                <a:latin typeface="Arial" charset="0"/>
              </a:rPr>
              <a:t>, dado que para leer palabras </a:t>
            </a:r>
            <a:r>
              <a:rPr lang="en-US" dirty="0" err="1">
                <a:latin typeface="Arial" charset="0"/>
              </a:rPr>
              <a:t>escritas</a:t>
            </a:r>
            <a:r>
              <a:rPr lang="en-US" dirty="0">
                <a:latin typeface="Arial" charset="0"/>
              </a:rPr>
              <a:t>, </a:t>
            </a:r>
            <a:r>
              <a:rPr lang="en-US" dirty="0" err="1">
                <a:latin typeface="Arial" charset="0"/>
              </a:rPr>
              <a:t>los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niños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deben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comprender</a:t>
            </a:r>
            <a:r>
              <a:rPr lang="en-US" dirty="0">
                <a:latin typeface="Arial" charset="0"/>
              </a:rPr>
              <a:t> que </a:t>
            </a:r>
            <a:r>
              <a:rPr lang="en-US" dirty="0" err="1">
                <a:latin typeface="Arial" charset="0"/>
              </a:rPr>
              <a:t>están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compuestas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por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letras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individuales</a:t>
            </a:r>
            <a:r>
              <a:rPr lang="en-US" dirty="0">
                <a:latin typeface="Arial" charset="0"/>
              </a:rPr>
              <a:t>, y que </a:t>
            </a:r>
            <a:r>
              <a:rPr lang="en-US" dirty="0" err="1">
                <a:latin typeface="Arial" charset="0"/>
              </a:rPr>
              <a:t>cada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letra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tiene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su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propio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nombre</a:t>
            </a:r>
            <a:r>
              <a:rPr lang="en-US" dirty="0">
                <a:latin typeface="Arial" charset="0"/>
              </a:rPr>
              <a:t> y </a:t>
            </a:r>
            <a:r>
              <a:rPr lang="en-US" dirty="0" err="1">
                <a:latin typeface="Arial" charset="0"/>
              </a:rPr>
              <a:t>sonido</a:t>
            </a:r>
            <a:endParaRPr lang="en-US" dirty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es-ES" dirty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dirty="0" err="1"/>
              <a:t>Muestre</a:t>
            </a:r>
            <a:r>
              <a:rPr lang="en-US" dirty="0"/>
              <a:t> a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niños</a:t>
            </a:r>
            <a:r>
              <a:rPr lang="en-US" dirty="0"/>
              <a:t> </a:t>
            </a:r>
            <a:r>
              <a:rPr lang="en-US" dirty="0" err="1"/>
              <a:t>cómo</a:t>
            </a:r>
            <a:r>
              <a:rPr lang="en-US" dirty="0"/>
              <a:t> se </a:t>
            </a:r>
            <a:r>
              <a:rPr lang="en-US" dirty="0" err="1"/>
              <a:t>parecen</a:t>
            </a:r>
            <a:r>
              <a:rPr lang="en-US" dirty="0"/>
              <a:t> y </a:t>
            </a:r>
            <a:r>
              <a:rPr lang="en-US" dirty="0" err="1"/>
              <a:t>difieren</a:t>
            </a:r>
            <a:r>
              <a:rPr lang="en-US" dirty="0"/>
              <a:t> las </a:t>
            </a:r>
            <a:r>
              <a:rPr lang="en-US" dirty="0" err="1"/>
              <a:t>cosas</a:t>
            </a:r>
            <a:r>
              <a:rPr lang="en-US" dirty="0"/>
              <a:t> (0-1)</a:t>
            </a:r>
          </a:p>
          <a:p>
            <a:pPr eaLnBrk="1" hangingPunct="1">
              <a:spcBef>
                <a:spcPct val="0"/>
              </a:spcBef>
            </a:pPr>
            <a:r>
              <a:rPr lang="en-US" dirty="0" err="1"/>
              <a:t>Sienta</a:t>
            </a:r>
            <a:r>
              <a:rPr lang="en-US" dirty="0"/>
              <a:t> y </a:t>
            </a:r>
            <a:r>
              <a:rPr lang="en-US" dirty="0" err="1"/>
              <a:t>hable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</a:t>
            </a:r>
            <a:r>
              <a:rPr lang="en-US" dirty="0" err="1"/>
              <a:t>formas</a:t>
            </a:r>
            <a:r>
              <a:rPr lang="en-US" dirty="0"/>
              <a:t> (0-1)</a:t>
            </a:r>
          </a:p>
          <a:p>
            <a:pPr eaLnBrk="1" hangingPunct="1">
              <a:spcBef>
                <a:spcPct val="0"/>
              </a:spcBef>
            </a:pPr>
            <a:r>
              <a:rPr lang="en-US" dirty="0"/>
              <a:t>Use </a:t>
            </a:r>
            <a:r>
              <a:rPr lang="en-US" dirty="0" err="1"/>
              <a:t>libros</a:t>
            </a:r>
            <a:r>
              <a:rPr lang="en-US" dirty="0"/>
              <a:t> de </a:t>
            </a:r>
            <a:r>
              <a:rPr lang="en-US" dirty="0" err="1"/>
              <a:t>alfabeto</a:t>
            </a:r>
            <a:r>
              <a:rPr lang="en-US" dirty="0"/>
              <a:t> (2-3)</a:t>
            </a:r>
          </a:p>
          <a:p>
            <a:pPr eaLnBrk="1" hangingPunct="1">
              <a:spcBef>
                <a:spcPct val="0"/>
              </a:spcBef>
            </a:pPr>
            <a:r>
              <a:rPr lang="en-US" dirty="0" err="1"/>
              <a:t>Deje</a:t>
            </a:r>
            <a:r>
              <a:rPr lang="en-US" dirty="0"/>
              <a:t> que el </a:t>
            </a:r>
            <a:r>
              <a:rPr lang="en-US" dirty="0" err="1"/>
              <a:t>niño</a:t>
            </a:r>
            <a:r>
              <a:rPr lang="en-US" dirty="0"/>
              <a:t> </a:t>
            </a:r>
            <a:r>
              <a:rPr lang="en-US" dirty="0" err="1"/>
              <a:t>vea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propio</a:t>
            </a:r>
            <a:r>
              <a:rPr lang="en-US" dirty="0"/>
              <a:t> </a:t>
            </a:r>
            <a:r>
              <a:rPr lang="en-US" dirty="0" err="1"/>
              <a:t>nombre</a:t>
            </a:r>
            <a:r>
              <a:rPr lang="en-US" dirty="0"/>
              <a:t> </a:t>
            </a:r>
            <a:r>
              <a:rPr lang="en-US" dirty="0" err="1"/>
              <a:t>escrito</a:t>
            </a:r>
            <a:r>
              <a:rPr lang="en-US" dirty="0"/>
              <a:t> (2-3)</a:t>
            </a:r>
          </a:p>
          <a:p>
            <a:pPr eaLnBrk="1" hangingPunct="1">
              <a:spcBef>
                <a:spcPct val="0"/>
              </a:spcBef>
            </a:pPr>
            <a:r>
              <a:rPr lang="en-US" dirty="0" err="1"/>
              <a:t>Deje</a:t>
            </a:r>
            <a:r>
              <a:rPr lang="en-US" dirty="0"/>
              <a:t> que el </a:t>
            </a:r>
            <a:r>
              <a:rPr lang="en-US" dirty="0" err="1"/>
              <a:t>niño</a:t>
            </a:r>
            <a:r>
              <a:rPr lang="en-US" dirty="0"/>
              <a:t> </a:t>
            </a:r>
            <a:r>
              <a:rPr lang="en-US" dirty="0" err="1"/>
              <a:t>intente</a:t>
            </a:r>
            <a:r>
              <a:rPr lang="en-US" dirty="0"/>
              <a:t> </a:t>
            </a:r>
            <a:r>
              <a:rPr lang="en-US" dirty="0" err="1"/>
              <a:t>escribir</a:t>
            </a:r>
            <a:r>
              <a:rPr lang="en-US" dirty="0"/>
              <a:t> </a:t>
            </a:r>
            <a:r>
              <a:rPr lang="en-US" dirty="0" err="1"/>
              <a:t>letras</a:t>
            </a:r>
            <a:r>
              <a:rPr lang="en-US" dirty="0"/>
              <a:t> (4-5)</a:t>
            </a:r>
          </a:p>
          <a:p>
            <a:pPr eaLnBrk="1" hangingPunct="1">
              <a:spcBef>
                <a:spcPct val="0"/>
              </a:spcBef>
            </a:pPr>
            <a:r>
              <a:rPr lang="en-US" dirty="0" err="1"/>
              <a:t>Busque</a:t>
            </a:r>
            <a:r>
              <a:rPr lang="en-US" dirty="0"/>
              <a:t> </a:t>
            </a:r>
            <a:r>
              <a:rPr lang="en-US" dirty="0" err="1"/>
              <a:t>letras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el </a:t>
            </a:r>
            <a:r>
              <a:rPr lang="en-US" dirty="0" err="1"/>
              <a:t>ambiente</a:t>
            </a:r>
            <a:r>
              <a:rPr lang="en-US" dirty="0"/>
              <a:t> (4-5)</a:t>
            </a:r>
          </a:p>
          <a:p>
            <a:pPr eaLnBrk="1" hangingPunct="1">
              <a:spcBef>
                <a:spcPct val="0"/>
              </a:spcBef>
            </a:pPr>
            <a:endParaRPr lang="es-ES" dirty="0"/>
          </a:p>
          <a:p>
            <a:pPr eaLnBrk="1" hangingPunct="1">
              <a:spcBef>
                <a:spcPct val="0"/>
              </a:spcBef>
            </a:pPr>
            <a:r>
              <a:rPr lang="en-US" dirty="0" err="1">
                <a:latin typeface="Arial" charset="0"/>
              </a:rPr>
              <a:t>Qué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puede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hacer</a:t>
            </a:r>
            <a:r>
              <a:rPr lang="en-US" dirty="0">
                <a:latin typeface="Arial" charset="0"/>
              </a:rPr>
              <a:t> para </a:t>
            </a:r>
            <a:r>
              <a:rPr lang="en-US" dirty="0" err="1">
                <a:latin typeface="Arial" charset="0"/>
              </a:rPr>
              <a:t>ayudar</a:t>
            </a:r>
            <a:r>
              <a:rPr lang="en-US" dirty="0">
                <a:latin typeface="Arial" charset="0"/>
              </a:rPr>
              <a:t> a </a:t>
            </a:r>
            <a:r>
              <a:rPr lang="en-US" dirty="0" err="1">
                <a:latin typeface="Arial" charset="0"/>
              </a:rPr>
              <a:t>su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hijo</a:t>
            </a:r>
            <a:r>
              <a:rPr lang="en-US" dirty="0">
                <a:latin typeface="Arial" charset="0"/>
              </a:rPr>
              <a:t> a </a:t>
            </a:r>
            <a:r>
              <a:rPr lang="en-US" dirty="0" err="1">
                <a:latin typeface="Arial" charset="0"/>
              </a:rPr>
              <a:t>aprender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sobre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letras</a:t>
            </a:r>
            <a:r>
              <a:rPr lang="en-US" dirty="0">
                <a:latin typeface="Arial" charset="0"/>
              </a:rPr>
              <a:t>:</a:t>
            </a:r>
          </a:p>
          <a:p>
            <a:pPr eaLnBrk="1" hangingPunct="1">
              <a:spcBef>
                <a:spcPct val="0"/>
              </a:spcBef>
            </a:pPr>
            <a:r>
              <a:rPr lang="en-US" dirty="0">
                <a:latin typeface="Arial" charset="0"/>
              </a:rPr>
              <a:t>	</a:t>
            </a:r>
            <a:r>
              <a:rPr lang="en-US" dirty="0" err="1">
                <a:latin typeface="Arial" charset="0"/>
              </a:rPr>
              <a:t>Edades</a:t>
            </a:r>
            <a:r>
              <a:rPr lang="en-US" dirty="0">
                <a:latin typeface="Arial" charset="0"/>
              </a:rPr>
              <a:t> 0-1:</a:t>
            </a:r>
          </a:p>
          <a:p>
            <a:pPr eaLnBrk="1" hangingPunct="1">
              <a:spcBef>
                <a:spcPct val="0"/>
              </a:spcBef>
            </a:pPr>
            <a:r>
              <a:rPr lang="en-US" dirty="0" err="1">
                <a:latin typeface="Arial" charset="0"/>
              </a:rPr>
              <a:t>Edades</a:t>
            </a:r>
            <a:r>
              <a:rPr lang="en-US" dirty="0">
                <a:latin typeface="Arial" charset="0"/>
              </a:rPr>
              <a:t> 2-3:  (</a:t>
            </a:r>
            <a:r>
              <a:rPr lang="en-US" dirty="0" err="1">
                <a:latin typeface="Arial" charset="0"/>
              </a:rPr>
              <a:t>agregar</a:t>
            </a:r>
            <a:r>
              <a:rPr lang="en-US" dirty="0">
                <a:latin typeface="Arial" charset="0"/>
              </a:rPr>
              <a:t>)</a:t>
            </a:r>
          </a:p>
          <a:p>
            <a:pPr eaLnBrk="1" hangingPunct="1">
              <a:spcBef>
                <a:spcPct val="0"/>
              </a:spcBef>
            </a:pPr>
            <a:r>
              <a:rPr lang="en-US" dirty="0" err="1">
                <a:latin typeface="Arial" charset="0"/>
              </a:rPr>
              <a:t>Deje</a:t>
            </a:r>
            <a:r>
              <a:rPr lang="en-US" dirty="0">
                <a:latin typeface="Arial" charset="0"/>
              </a:rPr>
              <a:t> que el </a:t>
            </a:r>
            <a:r>
              <a:rPr lang="en-US" dirty="0" err="1">
                <a:latin typeface="Arial" charset="0"/>
              </a:rPr>
              <a:t>niño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vea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su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propio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nombre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escrito</a:t>
            </a:r>
            <a:r>
              <a:rPr lang="en-US" dirty="0">
                <a:latin typeface="Arial" charset="0"/>
              </a:rPr>
              <a:t> (¡</a:t>
            </a:r>
            <a:r>
              <a:rPr lang="en-US" dirty="0" err="1">
                <a:latin typeface="Arial" charset="0"/>
              </a:rPr>
              <a:t>esta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es</a:t>
            </a:r>
            <a:r>
              <a:rPr lang="en-US" dirty="0">
                <a:latin typeface="Arial" charset="0"/>
              </a:rPr>
              <a:t> la palabra </a:t>
            </a:r>
            <a:r>
              <a:rPr lang="en-US" dirty="0" err="1">
                <a:latin typeface="Arial" charset="0"/>
              </a:rPr>
              <a:t>más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importante</a:t>
            </a:r>
            <a:r>
              <a:rPr lang="en-US" dirty="0">
                <a:latin typeface="Arial" charset="0"/>
              </a:rPr>
              <a:t> para un </a:t>
            </a:r>
            <a:r>
              <a:rPr lang="en-US" dirty="0" err="1">
                <a:latin typeface="Arial" charset="0"/>
              </a:rPr>
              <a:t>niño</a:t>
            </a:r>
            <a:r>
              <a:rPr lang="en-US" dirty="0">
                <a:latin typeface="Arial" charset="0"/>
              </a:rPr>
              <a:t>!)</a:t>
            </a:r>
          </a:p>
          <a:p>
            <a:pPr eaLnBrk="1" hangingPunct="1">
              <a:spcBef>
                <a:spcPct val="0"/>
              </a:spcBef>
            </a:pPr>
            <a:r>
              <a:rPr lang="en-US" dirty="0" err="1">
                <a:latin typeface="Arial" charset="0"/>
              </a:rPr>
              <a:t>Juegue</a:t>
            </a:r>
            <a:r>
              <a:rPr lang="en-US" dirty="0">
                <a:latin typeface="Arial" charset="0"/>
              </a:rPr>
              <a:t> con </a:t>
            </a:r>
            <a:r>
              <a:rPr lang="en-US" dirty="0" err="1">
                <a:latin typeface="Arial" charset="0"/>
              </a:rPr>
              <a:t>letras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magnéticas</a:t>
            </a:r>
            <a:r>
              <a:rPr lang="en-US" dirty="0">
                <a:latin typeface="Arial" charset="0"/>
              </a:rPr>
              <a:t> y </a:t>
            </a:r>
            <a:r>
              <a:rPr lang="en-US" dirty="0" err="1">
                <a:latin typeface="Arial" charset="0"/>
              </a:rPr>
              <a:t>otras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letras</a:t>
            </a:r>
            <a:r>
              <a:rPr lang="en-US" dirty="0">
                <a:latin typeface="Arial" charset="0"/>
              </a:rPr>
              <a:t> de </a:t>
            </a:r>
            <a:r>
              <a:rPr lang="en-US" dirty="0" err="1">
                <a:latin typeface="Arial" charset="0"/>
              </a:rPr>
              <a:t>juguete</a:t>
            </a:r>
            <a:r>
              <a:rPr lang="en-US" dirty="0">
                <a:latin typeface="Arial" charset="0"/>
              </a:rPr>
              <a:t> (</a:t>
            </a:r>
            <a:r>
              <a:rPr lang="en-US" dirty="0" err="1">
                <a:latin typeface="Arial" charset="0"/>
              </a:rPr>
              <a:t>tenga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muestras</a:t>
            </a:r>
            <a:r>
              <a:rPr lang="en-US" dirty="0">
                <a:latin typeface="Arial" charset="0"/>
              </a:rPr>
              <a:t> para </a:t>
            </a:r>
            <a:r>
              <a:rPr lang="en-US" dirty="0" err="1">
                <a:latin typeface="Arial" charset="0"/>
              </a:rPr>
              <a:t>exhibir</a:t>
            </a:r>
            <a:r>
              <a:rPr lang="en-US" dirty="0">
                <a:latin typeface="Arial" charset="0"/>
              </a:rPr>
              <a:t>, </a:t>
            </a:r>
            <a:r>
              <a:rPr lang="en-US" dirty="0" err="1">
                <a:latin typeface="Arial" charset="0"/>
              </a:rPr>
              <a:t>recójalas</a:t>
            </a:r>
            <a:r>
              <a:rPr lang="en-US" dirty="0">
                <a:latin typeface="Arial" charset="0"/>
              </a:rPr>
              <a:t> y </a:t>
            </a:r>
            <a:r>
              <a:rPr lang="en-US" dirty="0" err="1">
                <a:latin typeface="Arial" charset="0"/>
              </a:rPr>
              <a:t>muestre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cómo</a:t>
            </a:r>
            <a:r>
              <a:rPr lang="en-US" dirty="0">
                <a:latin typeface="Arial" charset="0"/>
              </a:rPr>
              <a:t> un </a:t>
            </a:r>
            <a:r>
              <a:rPr lang="en-US" dirty="0" err="1">
                <a:latin typeface="Arial" charset="0"/>
              </a:rPr>
              <a:t>niño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puede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examinar</a:t>
            </a:r>
            <a:r>
              <a:rPr lang="en-US" dirty="0">
                <a:latin typeface="Arial" charset="0"/>
              </a:rPr>
              <a:t> la forma de la </a:t>
            </a:r>
            <a:r>
              <a:rPr lang="en-US" dirty="0" err="1">
                <a:latin typeface="Arial" charset="0"/>
              </a:rPr>
              <a:t>letra</a:t>
            </a:r>
            <a:r>
              <a:rPr lang="en-US" dirty="0">
                <a:latin typeface="Arial" charset="0"/>
              </a:rPr>
              <a:t> con las </a:t>
            </a:r>
            <a:r>
              <a:rPr lang="en-US" dirty="0" err="1">
                <a:latin typeface="Arial" charset="0"/>
              </a:rPr>
              <a:t>manos</a:t>
            </a:r>
            <a:r>
              <a:rPr lang="en-US" dirty="0">
                <a:latin typeface="Arial" charset="0"/>
              </a:rPr>
              <a:t>)</a:t>
            </a:r>
          </a:p>
          <a:p>
            <a:pPr eaLnBrk="1" hangingPunct="1">
              <a:spcBef>
                <a:spcPct val="0"/>
              </a:spcBef>
            </a:pPr>
            <a:r>
              <a:rPr lang="en-US" dirty="0" err="1">
                <a:latin typeface="Arial" charset="0"/>
              </a:rPr>
              <a:t>Edades</a:t>
            </a:r>
            <a:r>
              <a:rPr lang="en-US" dirty="0">
                <a:latin typeface="Arial" charset="0"/>
              </a:rPr>
              <a:t> 4-5:  (</a:t>
            </a:r>
            <a:r>
              <a:rPr lang="en-US" dirty="0" err="1">
                <a:latin typeface="Arial" charset="0"/>
              </a:rPr>
              <a:t>agregar</a:t>
            </a:r>
            <a:r>
              <a:rPr lang="en-US" dirty="0">
                <a:latin typeface="Arial" charset="0"/>
              </a:rPr>
              <a:t>)</a:t>
            </a:r>
          </a:p>
          <a:p>
            <a:pPr eaLnBrk="1" hangingPunct="1">
              <a:spcBef>
                <a:spcPct val="0"/>
              </a:spcBef>
            </a:pPr>
            <a:r>
              <a:rPr lang="en-US" dirty="0" err="1">
                <a:latin typeface="Arial" charset="0"/>
              </a:rPr>
              <a:t>Juego</a:t>
            </a:r>
            <a:r>
              <a:rPr lang="en-US" dirty="0">
                <a:latin typeface="Arial" charset="0"/>
              </a:rPr>
              <a:t>:  </a:t>
            </a:r>
            <a:r>
              <a:rPr lang="en-US" dirty="0" err="1">
                <a:latin typeface="Arial" charset="0"/>
              </a:rPr>
              <a:t>Día</a:t>
            </a:r>
            <a:r>
              <a:rPr lang="en-US" dirty="0">
                <a:latin typeface="Arial" charset="0"/>
              </a:rPr>
              <a:t> de </a:t>
            </a:r>
            <a:r>
              <a:rPr lang="en-US" dirty="0" err="1">
                <a:latin typeface="Arial" charset="0"/>
              </a:rPr>
              <a:t>letras</a:t>
            </a:r>
            <a:r>
              <a:rPr lang="en-US" dirty="0">
                <a:latin typeface="Arial" charset="0"/>
              </a:rPr>
              <a:t>  </a:t>
            </a:r>
            <a:r>
              <a:rPr lang="en-US" dirty="0" err="1">
                <a:latin typeface="Arial" charset="0"/>
              </a:rPr>
              <a:t>Elija</a:t>
            </a:r>
            <a:r>
              <a:rPr lang="en-US" dirty="0">
                <a:latin typeface="Arial" charset="0"/>
              </a:rPr>
              <a:t> un </a:t>
            </a:r>
            <a:r>
              <a:rPr lang="en-US" dirty="0" err="1">
                <a:latin typeface="Arial" charset="0"/>
              </a:rPr>
              <a:t>día</a:t>
            </a:r>
            <a:r>
              <a:rPr lang="en-US" dirty="0">
                <a:latin typeface="Arial" charset="0"/>
              </a:rPr>
              <a:t> de </a:t>
            </a:r>
            <a:r>
              <a:rPr lang="en-US" dirty="0" err="1">
                <a:latin typeface="Arial" charset="0"/>
              </a:rPr>
              <a:t>letras</a:t>
            </a:r>
            <a:r>
              <a:rPr lang="en-US" dirty="0">
                <a:latin typeface="Arial" charset="0"/>
              </a:rPr>
              <a:t>, </a:t>
            </a:r>
            <a:r>
              <a:rPr lang="en-US" dirty="0" err="1">
                <a:latin typeface="Arial" charset="0"/>
              </a:rPr>
              <a:t>por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ejemplo</a:t>
            </a:r>
            <a:r>
              <a:rPr lang="en-US" dirty="0">
                <a:latin typeface="Arial" charset="0"/>
              </a:rPr>
              <a:t>, </a:t>
            </a:r>
            <a:r>
              <a:rPr lang="en-US" dirty="0" err="1">
                <a:latin typeface="Arial" charset="0"/>
              </a:rPr>
              <a:t>día</a:t>
            </a:r>
            <a:r>
              <a:rPr lang="en-US" dirty="0">
                <a:latin typeface="Arial" charset="0"/>
              </a:rPr>
              <a:t> de la </a:t>
            </a:r>
            <a:r>
              <a:rPr lang="en-US" dirty="0" err="1">
                <a:latin typeface="Arial" charset="0"/>
              </a:rPr>
              <a:t>letra</a:t>
            </a:r>
            <a:r>
              <a:rPr lang="en-US" dirty="0">
                <a:latin typeface="Arial" charset="0"/>
              </a:rPr>
              <a:t> "W", </a:t>
            </a:r>
            <a:r>
              <a:rPr lang="en-US" dirty="0" err="1">
                <a:latin typeface="Arial" charset="0"/>
              </a:rPr>
              <a:t>haga</a:t>
            </a:r>
            <a:r>
              <a:rPr lang="en-US" dirty="0">
                <a:latin typeface="Arial" charset="0"/>
              </a:rPr>
              <a:t> </a:t>
            </a:r>
            <a:r>
              <a:rPr lang="en-US" i="1" dirty="0">
                <a:latin typeface="Arial" charset="0"/>
              </a:rPr>
              <a:t>waffles</a:t>
            </a:r>
            <a:r>
              <a:rPr lang="en-US" dirty="0">
                <a:latin typeface="Arial" charset="0"/>
              </a:rPr>
              <a:t> para el </a:t>
            </a:r>
            <a:r>
              <a:rPr lang="en-US" dirty="0" err="1">
                <a:latin typeface="Arial" charset="0"/>
              </a:rPr>
              <a:t>desayuno</a:t>
            </a:r>
            <a:r>
              <a:rPr lang="en-US" dirty="0">
                <a:latin typeface="Arial" charset="0"/>
              </a:rPr>
              <a:t>, coma </a:t>
            </a:r>
            <a:r>
              <a:rPr lang="en-US" dirty="0" err="1">
                <a:latin typeface="Arial" charset="0"/>
              </a:rPr>
              <a:t>sandía</a:t>
            </a:r>
            <a:r>
              <a:rPr lang="en-US" dirty="0">
                <a:latin typeface="Arial" charset="0"/>
              </a:rPr>
              <a:t> (</a:t>
            </a:r>
            <a:r>
              <a:rPr lang="en-US" i="1" dirty="0">
                <a:latin typeface="Arial" charset="0"/>
              </a:rPr>
              <a:t>watermelon</a:t>
            </a:r>
            <a:r>
              <a:rPr lang="en-US" dirty="0">
                <a:latin typeface="Arial" charset="0"/>
              </a:rPr>
              <a:t>) y </a:t>
            </a:r>
            <a:r>
              <a:rPr lang="en-US" dirty="0" err="1">
                <a:latin typeface="Arial" charset="0"/>
              </a:rPr>
              <a:t>beba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agua</a:t>
            </a:r>
            <a:r>
              <a:rPr lang="en-US" dirty="0">
                <a:latin typeface="Arial" charset="0"/>
              </a:rPr>
              <a:t> (</a:t>
            </a:r>
            <a:r>
              <a:rPr lang="en-US" i="1" dirty="0">
                <a:latin typeface="Arial" charset="0"/>
              </a:rPr>
              <a:t>water</a:t>
            </a:r>
            <a:r>
              <a:rPr lang="en-US" dirty="0">
                <a:latin typeface="Arial" charset="0"/>
              </a:rPr>
              <a:t>).  </a:t>
            </a:r>
            <a:r>
              <a:rPr lang="en-US" dirty="0" err="1">
                <a:latin typeface="Arial" charset="0"/>
              </a:rPr>
              <a:t>Salga</a:t>
            </a:r>
            <a:r>
              <a:rPr lang="en-US" dirty="0">
                <a:latin typeface="Arial" charset="0"/>
              </a:rPr>
              <a:t> a </a:t>
            </a:r>
            <a:r>
              <a:rPr lang="en-US" dirty="0" err="1">
                <a:latin typeface="Arial" charset="0"/>
              </a:rPr>
              <a:t>caminar</a:t>
            </a:r>
            <a:r>
              <a:rPr lang="en-US" dirty="0">
                <a:latin typeface="Arial" charset="0"/>
              </a:rPr>
              <a:t> (</a:t>
            </a:r>
            <a:r>
              <a:rPr lang="en-US" i="1" dirty="0">
                <a:latin typeface="Arial" charset="0"/>
              </a:rPr>
              <a:t>walk</a:t>
            </a:r>
            <a:r>
              <a:rPr lang="en-US" dirty="0">
                <a:latin typeface="Arial" charset="0"/>
              </a:rPr>
              <a:t>).   </a:t>
            </a:r>
            <a:r>
              <a:rPr lang="en-US" dirty="0" err="1">
                <a:latin typeface="Arial" charset="0"/>
              </a:rPr>
              <a:t>Busque</a:t>
            </a:r>
            <a:r>
              <a:rPr lang="en-US" dirty="0">
                <a:latin typeface="Arial" charset="0"/>
              </a:rPr>
              <a:t> palabras que </a:t>
            </a:r>
            <a:r>
              <a:rPr lang="en-US" dirty="0" err="1">
                <a:latin typeface="Arial" charset="0"/>
              </a:rPr>
              <a:t>comiencen</a:t>
            </a:r>
            <a:r>
              <a:rPr lang="en-US" dirty="0">
                <a:latin typeface="Arial" charset="0"/>
              </a:rPr>
              <a:t> con el </a:t>
            </a:r>
            <a:r>
              <a:rPr lang="en-US" dirty="0" err="1">
                <a:latin typeface="Arial" charset="0"/>
              </a:rPr>
              <a:t>sonido</a:t>
            </a:r>
            <a:r>
              <a:rPr lang="en-US" dirty="0">
                <a:latin typeface="Arial" charset="0"/>
              </a:rPr>
              <a:t> de la </a:t>
            </a:r>
            <a:r>
              <a:rPr lang="en-US" dirty="0" err="1">
                <a:latin typeface="Arial" charset="0"/>
              </a:rPr>
              <a:t>letra</a:t>
            </a:r>
            <a:r>
              <a:rPr lang="en-US" dirty="0">
                <a:latin typeface="Arial" charset="0"/>
              </a:rPr>
              <a:t> "W".</a:t>
            </a:r>
          </a:p>
          <a:p>
            <a:pPr eaLnBrk="1" hangingPunct="1">
              <a:spcBef>
                <a:spcPct val="0"/>
              </a:spcBef>
            </a:pPr>
            <a:endParaRPr lang="es-ES" dirty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b="1" dirty="0" err="1">
                <a:latin typeface="Arial" charset="0"/>
              </a:rPr>
              <a:t>Muestre</a:t>
            </a:r>
            <a:r>
              <a:rPr lang="en-US" b="1" dirty="0">
                <a:latin typeface="Arial" charset="0"/>
              </a:rPr>
              <a:t> </a:t>
            </a:r>
            <a:r>
              <a:rPr lang="en-US" b="1" dirty="0" err="1">
                <a:latin typeface="Arial" charset="0"/>
              </a:rPr>
              <a:t>letras</a:t>
            </a:r>
            <a:r>
              <a:rPr lang="en-US" b="1" dirty="0">
                <a:latin typeface="Arial" charset="0"/>
              </a:rPr>
              <a:t> de espuma, </a:t>
            </a:r>
            <a:r>
              <a:rPr lang="en-US" b="1" dirty="0" err="1">
                <a:latin typeface="Arial" charset="0"/>
              </a:rPr>
              <a:t>haga</a:t>
            </a:r>
            <a:r>
              <a:rPr lang="en-US" b="1" dirty="0">
                <a:latin typeface="Arial" charset="0"/>
              </a:rPr>
              <a:t> un </a:t>
            </a:r>
            <a:r>
              <a:rPr lang="en-US" b="1" dirty="0" err="1">
                <a:latin typeface="Arial" charset="0"/>
              </a:rPr>
              <a:t>juego</a:t>
            </a:r>
            <a:r>
              <a:rPr lang="en-US" b="1" dirty="0">
                <a:latin typeface="Arial" charset="0"/>
              </a:rPr>
              <a:t> </a:t>
            </a:r>
            <a:r>
              <a:rPr lang="en-US" b="1" dirty="0" err="1">
                <a:latin typeface="Arial" charset="0"/>
              </a:rPr>
              <a:t>en</a:t>
            </a:r>
            <a:r>
              <a:rPr lang="en-US" b="1" dirty="0">
                <a:latin typeface="Arial" charset="0"/>
              </a:rPr>
              <a:t> el que se </a:t>
            </a:r>
            <a:r>
              <a:rPr lang="en-US" b="1" dirty="0" err="1">
                <a:latin typeface="Arial" charset="0"/>
              </a:rPr>
              <a:t>intente</a:t>
            </a:r>
            <a:r>
              <a:rPr lang="en-US" b="1" dirty="0">
                <a:latin typeface="Arial" charset="0"/>
              </a:rPr>
              <a:t> </a:t>
            </a:r>
            <a:r>
              <a:rPr lang="en-US" b="1" dirty="0" err="1">
                <a:latin typeface="Arial" charset="0"/>
              </a:rPr>
              <a:t>buscar</a:t>
            </a:r>
            <a:r>
              <a:rPr lang="en-US" b="1" dirty="0">
                <a:latin typeface="Arial" charset="0"/>
              </a:rPr>
              <a:t> las </a:t>
            </a:r>
            <a:r>
              <a:rPr lang="en-US" b="1" dirty="0" err="1">
                <a:latin typeface="Arial" charset="0"/>
              </a:rPr>
              <a:t>letras</a:t>
            </a:r>
            <a:r>
              <a:rPr lang="en-US" b="1" dirty="0">
                <a:latin typeface="Arial" charset="0"/>
              </a:rPr>
              <a:t> que </a:t>
            </a:r>
            <a:r>
              <a:rPr lang="en-US" b="1" dirty="0" err="1">
                <a:latin typeface="Arial" charset="0"/>
              </a:rPr>
              <a:t>nos</a:t>
            </a:r>
            <a:r>
              <a:rPr lang="en-US" b="1" dirty="0">
                <a:latin typeface="Arial" charset="0"/>
              </a:rPr>
              <a:t> </a:t>
            </a:r>
            <a:r>
              <a:rPr lang="en-US" b="1" dirty="0" err="1">
                <a:latin typeface="Arial" charset="0"/>
              </a:rPr>
              <a:t>rodean</a:t>
            </a:r>
            <a:r>
              <a:rPr lang="en-US" b="1" dirty="0">
                <a:latin typeface="Arial" charset="0"/>
              </a:rPr>
              <a:t>. </a:t>
            </a:r>
          </a:p>
          <a:p>
            <a:pPr eaLnBrk="1" hangingPunct="1">
              <a:spcBef>
                <a:spcPct val="0"/>
              </a:spcBef>
            </a:pPr>
            <a:endParaRPr lang="es-ES" dirty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es-ES" dirty="0"/>
          </a:p>
          <a:p>
            <a:pPr eaLnBrk="1" hangingPunct="1">
              <a:spcBef>
                <a:spcPct val="0"/>
              </a:spcBef>
            </a:pPr>
            <a:endParaRPr lang="es-ES" dirty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es-ES" dirty="0"/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2DC87D1E-085E-7740-AB47-40A849E275AF}" type="slidenum">
              <a:rPr lang="en-US" sz="1200">
                <a:latin typeface="Arial" charset="0"/>
                <a:ea typeface="Arial" charset="0"/>
                <a:cs typeface="Arial" charset="0"/>
              </a:rPr>
              <a:pPr eaLnBrk="1" hangingPunct="1"/>
              <a:t>23</a:t>
            </a:fld>
            <a:endParaRPr lang="es-ES" sz="1200" dirty="0"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3477FC-052B-0345-BAF5-870657713647}" type="datetimeFigureOut">
              <a:rPr lang="en-US"/>
              <a:pPr>
                <a:defRPr/>
              </a:pPr>
              <a:t>1/17/17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A0D9D-6380-7E44-A19D-CE25553B2C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806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0581F-1664-AA45-8B09-BD5D4AC30B80}" type="datetimeFigureOut">
              <a:rPr lang="en-US"/>
              <a:pPr>
                <a:defRPr/>
              </a:pPr>
              <a:t>1/17/17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899B8-2A35-9E46-A7C2-F2440C66C0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376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E3050-1656-5644-81EB-CEB0466C8518}" type="datetimeFigureOut">
              <a:rPr lang="en-US"/>
              <a:pPr>
                <a:defRPr/>
              </a:pPr>
              <a:t>1/17/17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828F4A-5608-9149-A06F-5E99DA875D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827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297FA-B292-F440-A7B7-A8515E2A9B3A}" type="datetimeFigureOut">
              <a:rPr lang="en-US"/>
              <a:pPr>
                <a:defRPr/>
              </a:pPr>
              <a:t>1/17/17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4C2806-344F-E44E-809A-FCEDEF73D1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680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6D5B6-2567-4D4A-9A13-6E42CF4BF30B}" type="datetimeFigureOut">
              <a:rPr lang="en-US"/>
              <a:pPr>
                <a:defRPr/>
              </a:pPr>
              <a:t>1/17/17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35CA8-B2B5-1340-8202-9731E0B40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426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7E4E60-F6BE-A941-96A7-F9340C4D2952}" type="datetimeFigureOut">
              <a:rPr lang="en-US"/>
              <a:pPr>
                <a:defRPr/>
              </a:pPr>
              <a:t>1/17/17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CB3CE-B5F3-E045-8C73-7E042DB56D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614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EDFF1-48E5-6740-99C0-7892F573362F}" type="datetimeFigureOut">
              <a:rPr lang="en-US"/>
              <a:pPr>
                <a:defRPr/>
              </a:pPr>
              <a:t>1/17/17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88B91-1ACC-F847-B7EA-4F01E00514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866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7F77A-7CF9-9648-88E2-28AF2FAC9269}" type="datetimeFigureOut">
              <a:rPr lang="en-US"/>
              <a:pPr>
                <a:defRPr/>
              </a:pPr>
              <a:t>1/17/17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295D5-2FE6-9B41-AAA3-CBD0C06D43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41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059F2-3B9E-534D-ADF8-C8C192650D26}" type="datetimeFigureOut">
              <a:rPr lang="en-US"/>
              <a:pPr>
                <a:defRPr/>
              </a:pPr>
              <a:t>1/17/17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47B0C-2461-F14A-9B51-D1EFBE7EAB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965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506BF-D50E-0249-AACA-E8D65991D394}" type="datetimeFigureOut">
              <a:rPr lang="en-US"/>
              <a:pPr>
                <a:defRPr/>
              </a:pPr>
              <a:t>1/17/17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FE2B3-0CAE-8B40-87BD-ADA7981306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852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6D750-4FF6-0147-ABE3-95066F63CD29}" type="datetimeFigureOut">
              <a:rPr lang="en-US"/>
              <a:pPr>
                <a:defRPr/>
              </a:pPr>
              <a:t>1/17/17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FC78B-75A0-6041-B803-BA6C362FF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317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 i="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8F34E07C-B8DA-0A42-BE75-A195823473B7}" type="datetimeFigureOut">
              <a:rPr lang="en-US" smtClean="0"/>
              <a:pPr>
                <a:defRPr/>
              </a:pPr>
              <a:t>1/17/17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 i="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 i="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51455805-1C4C-0449-8F88-D8559E1AE2D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b="0" i="0" kern="1200">
          <a:solidFill>
            <a:schemeClr val="tx1"/>
          </a:solidFill>
          <a:latin typeface="Arial" charset="0"/>
          <a:ea typeface="Arial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b="0" i="0" kern="1200">
          <a:solidFill>
            <a:schemeClr val="tx1"/>
          </a:solidFill>
          <a:latin typeface="Arial" charset="0"/>
          <a:ea typeface="Arial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b="0" i="0" kern="1200">
          <a:solidFill>
            <a:schemeClr val="tx1"/>
          </a:solidFill>
          <a:latin typeface="Arial" charset="0"/>
          <a:ea typeface="Arial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b="0" i="0" kern="1200">
          <a:solidFill>
            <a:schemeClr val="tx1"/>
          </a:solidFill>
          <a:latin typeface="Arial" charset="0"/>
          <a:ea typeface="Arial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4.jpeg"/><Relationship Id="rId5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7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4.jpe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hyperlink" Target="http://www.walearning.com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>
              <a:ea typeface="+mn-ea"/>
              <a:cs typeface="+mn-cs"/>
            </a:endParaRPr>
          </a:p>
        </p:txBody>
      </p:sp>
      <p:pic>
        <p:nvPicPr>
          <p:cNvPr id="14339" name="Picture 4" descr="PPTcoversli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Box 5"/>
          <p:cNvSpPr txBox="1">
            <a:spLocks noChangeArrowheads="1"/>
          </p:cNvSpPr>
          <p:nvPr/>
        </p:nvSpPr>
        <p:spPr bwMode="auto">
          <a:xfrm>
            <a:off x="233363" y="2857500"/>
            <a:ext cx="86741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800" dirty="0">
                <a:solidFill>
                  <a:srgbClr val="0E4294"/>
                </a:solidFill>
                <a:latin typeface="Arial" charset="0"/>
                <a:ea typeface="Arial" charset="0"/>
                <a:cs typeface="Arial" charset="0"/>
              </a:rPr>
              <a:t>Academia United Way </a:t>
            </a:r>
          </a:p>
          <a:p>
            <a:pPr algn="ctr" eaLnBrk="1" hangingPunct="1"/>
            <a:r>
              <a:rPr lang="en-US" sz="4800" dirty="0">
                <a:solidFill>
                  <a:srgbClr val="0E4294"/>
                </a:solidFill>
                <a:latin typeface="Arial" charset="0"/>
                <a:ea typeface="Arial" charset="0"/>
                <a:cs typeface="Arial" charset="0"/>
              </a:rPr>
              <a:t>Born Learning</a:t>
            </a:r>
          </a:p>
          <a:p>
            <a:pPr algn="ctr" eaLnBrk="1" hangingPunct="1"/>
            <a:r>
              <a:rPr lang="en-US" sz="4800" dirty="0" err="1">
                <a:solidFill>
                  <a:srgbClr val="0E4294"/>
                </a:solidFill>
                <a:latin typeface="Arial" charset="0"/>
                <a:ea typeface="Arial" charset="0"/>
                <a:cs typeface="Arial" charset="0"/>
              </a:rPr>
              <a:t>Sesión</a:t>
            </a:r>
            <a:r>
              <a:rPr lang="en-US" sz="4800" dirty="0">
                <a:solidFill>
                  <a:srgbClr val="0E4294"/>
                </a:solidFill>
                <a:latin typeface="Arial" charset="0"/>
                <a:ea typeface="Arial" charset="0"/>
                <a:cs typeface="Arial" charset="0"/>
              </a:rPr>
              <a:t> 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6626" name="Content Placeholder 1" descr="shutterstock_45367315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14" b="31714"/>
          <a:stretch>
            <a:fillRect/>
          </a:stretch>
        </p:blipFill>
        <p:spPr/>
      </p:pic>
      <p:pic>
        <p:nvPicPr>
          <p:cNvPr id="26627" name="Picture 3" descr="PPTslide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47888" y="2082800"/>
            <a:ext cx="242887" cy="242888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95563" y="2024063"/>
            <a:ext cx="4940300" cy="2862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7F7F7F"/>
                </a:solidFill>
                <a:latin typeface="Arial"/>
                <a:ea typeface="Arial" charset="0"/>
                <a:cs typeface="Arial" charset="0"/>
              </a:rPr>
              <a:t>No importa cuándo aprendan a leer los niños, si no lo disfrutan no leerán. </a:t>
            </a:r>
          </a:p>
          <a:p>
            <a:pPr>
              <a:defRPr/>
            </a:pPr>
            <a:endParaRPr lang="es-ES" dirty="0">
              <a:solidFill>
                <a:srgbClr val="7F7F7F"/>
              </a:solidFill>
              <a:latin typeface="Arial"/>
              <a:ea typeface="Arial" charset="0"/>
              <a:cs typeface="Arial"/>
            </a:endParaRPr>
          </a:p>
          <a:p>
            <a:pPr>
              <a:defRPr/>
            </a:pPr>
            <a:r>
              <a:rPr lang="en-US" dirty="0">
                <a:solidFill>
                  <a:srgbClr val="7F7F7F"/>
                </a:solidFill>
                <a:latin typeface="Arial"/>
                <a:ea typeface="Arial" charset="0"/>
                <a:cs typeface="Arial" charset="0"/>
              </a:rPr>
              <a:t>Busque temas que les interesen.</a:t>
            </a:r>
          </a:p>
          <a:p>
            <a:pPr marL="285750" indent="-285750">
              <a:buFontTx/>
              <a:buChar char="­"/>
              <a:defRPr/>
            </a:pPr>
            <a:endParaRPr lang="es-ES" dirty="0">
              <a:solidFill>
                <a:srgbClr val="7F7F7F"/>
              </a:solidFill>
              <a:latin typeface="Arial"/>
              <a:ea typeface="Arial" charset="0"/>
              <a:cs typeface="Arial"/>
            </a:endParaRPr>
          </a:p>
          <a:p>
            <a:pPr>
              <a:defRPr/>
            </a:pPr>
            <a:r>
              <a:rPr lang="en-US" dirty="0">
                <a:solidFill>
                  <a:srgbClr val="7F7F7F"/>
                </a:solidFill>
                <a:latin typeface="Arial"/>
                <a:ea typeface="Arial" charset="0"/>
                <a:cs typeface="Arial" charset="0"/>
              </a:rPr>
              <a:t>Asocie los libros con la vida diaria siempre que sea posible. </a:t>
            </a:r>
          </a:p>
          <a:p>
            <a:pPr>
              <a:defRPr/>
            </a:pPr>
            <a:endParaRPr lang="es-ES" dirty="0">
              <a:solidFill>
                <a:srgbClr val="7F7F7F"/>
              </a:solidFill>
              <a:latin typeface="Arial"/>
              <a:ea typeface="Arial" charset="0"/>
              <a:cs typeface="Arial"/>
            </a:endParaRPr>
          </a:p>
          <a:p>
            <a:pPr>
              <a:defRPr/>
            </a:pPr>
            <a:r>
              <a:rPr lang="en-US" dirty="0">
                <a:solidFill>
                  <a:srgbClr val="7F7F7F"/>
                </a:solidFill>
                <a:latin typeface="Arial"/>
                <a:ea typeface="Arial" charset="0"/>
                <a:cs typeface="Arial" charset="0"/>
              </a:rPr>
              <a:t>Lea durante el día (carteles, paquetes, menús). </a:t>
            </a:r>
          </a:p>
        </p:txBody>
      </p:sp>
      <p:sp>
        <p:nvSpPr>
          <p:cNvPr id="7" name="Rectangle 6"/>
          <p:cNvSpPr/>
          <p:nvPr/>
        </p:nvSpPr>
        <p:spPr>
          <a:xfrm>
            <a:off x="2147888" y="3493627"/>
            <a:ext cx="242887" cy="242888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457200" y="746125"/>
            <a:ext cx="4572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LECTURA COMPARTIDA:</a:t>
            </a:r>
          </a:p>
          <a:p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¡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Haga</a:t>
            </a: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divertida</a:t>
            </a: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la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lectura</a:t>
            </a: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!</a:t>
            </a:r>
          </a:p>
        </p:txBody>
      </p:sp>
      <p:sp>
        <p:nvSpPr>
          <p:cNvPr id="9" name="Rectangle 8"/>
          <p:cNvSpPr/>
          <p:nvPr/>
        </p:nvSpPr>
        <p:spPr>
          <a:xfrm>
            <a:off x="2147888" y="2897728"/>
            <a:ext cx="242887" cy="242888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79638" y="4316413"/>
            <a:ext cx="241300" cy="242887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65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7651" name="Picture 3" descr="PPTslide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47888" y="2082800"/>
            <a:ext cx="242887" cy="242888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95563" y="1967766"/>
            <a:ext cx="4940300" cy="45243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/>
                <a:ea typeface="Arial" charset="0"/>
                <a:cs typeface="Arial" charset="0"/>
              </a:rPr>
              <a:t>Cantar y jugar con los niños les permite participar de forma activa. </a:t>
            </a:r>
          </a:p>
          <a:p>
            <a:pPr>
              <a:defRPr/>
            </a:pPr>
            <a:endParaRPr lang="es-ES" dirty="0">
              <a:solidFill>
                <a:schemeClr val="bg1">
                  <a:lumMod val="50000"/>
                </a:schemeClr>
              </a:solidFill>
              <a:latin typeface="Arial"/>
              <a:ea typeface="Arial" charset="0"/>
              <a:cs typeface="Arial"/>
            </a:endParaRPr>
          </a:p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/>
                <a:ea typeface="Arial" charset="0"/>
                <a:cs typeface="Arial" charset="0"/>
              </a:rPr>
              <a:t>Los niños pueden hacer movimientos para conectar las palabras con las acciones. </a:t>
            </a:r>
          </a:p>
          <a:p>
            <a:pPr>
              <a:defRPr/>
            </a:pPr>
            <a:endParaRPr lang="es-ES" dirty="0">
              <a:solidFill>
                <a:schemeClr val="bg1">
                  <a:lumMod val="50000"/>
                </a:schemeClr>
              </a:solidFill>
              <a:latin typeface="Arial"/>
              <a:ea typeface="Arial" charset="0"/>
              <a:cs typeface="Arial"/>
            </a:endParaRPr>
          </a:p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/>
                <a:ea typeface="Arial" charset="0"/>
                <a:cs typeface="Arial" charset="0"/>
              </a:rPr>
              <a:t>Usar canciones y juegos hace que el aprendizaje sea divertido y les permite a los niños alcanzar el éxito. </a:t>
            </a:r>
          </a:p>
          <a:p>
            <a:pPr>
              <a:defRPr/>
            </a:pPr>
            <a:endParaRPr lang="es-ES" dirty="0">
              <a:solidFill>
                <a:schemeClr val="bg1">
                  <a:lumMod val="50000"/>
                </a:schemeClr>
              </a:solidFill>
              <a:latin typeface="Arial"/>
              <a:ea typeface="Arial" charset="0"/>
              <a:cs typeface="Arial"/>
            </a:endParaRPr>
          </a:p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/>
                <a:ea typeface="Arial" charset="0"/>
                <a:cs typeface="Arial" charset="0"/>
              </a:rPr>
              <a:t>Una canción familiar les permite repetir y jugar con las palabras.</a:t>
            </a:r>
          </a:p>
          <a:p>
            <a:pPr>
              <a:defRPr/>
            </a:pPr>
            <a:endParaRPr lang="es-ES" dirty="0">
              <a:latin typeface="Arial"/>
              <a:ea typeface="Arial" charset="0"/>
              <a:cs typeface="Arial"/>
            </a:endParaRPr>
          </a:p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/>
                <a:ea typeface="Arial" charset="0"/>
                <a:cs typeface="Arial" charset="0"/>
              </a:rPr>
              <a:t>Las canciones familiares pueden conectarse con los libros.</a:t>
            </a:r>
          </a:p>
          <a:p>
            <a:pPr>
              <a:defRPr/>
            </a:pPr>
            <a:endParaRPr lang="es-ES" dirty="0">
              <a:latin typeface="Arial"/>
              <a:ea typeface="Arial" charset="0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47888" y="3751263"/>
            <a:ext cx="242887" cy="242887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457200" y="746125"/>
            <a:ext cx="55895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LECTURA COMPARTIDA:</a:t>
            </a:r>
          </a:p>
          <a:p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ASOCIE CON DIVERSIÓN Y JUEGOS</a:t>
            </a:r>
          </a:p>
        </p:txBody>
      </p:sp>
      <p:sp>
        <p:nvSpPr>
          <p:cNvPr id="9" name="Rectangle 8"/>
          <p:cNvSpPr/>
          <p:nvPr/>
        </p:nvSpPr>
        <p:spPr>
          <a:xfrm>
            <a:off x="2147888" y="2889250"/>
            <a:ext cx="242887" cy="242888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47888" y="4817268"/>
            <a:ext cx="241300" cy="242888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47888" y="5623718"/>
            <a:ext cx="241300" cy="242887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8674" name="Content Placeholder 1" descr="shutterstock_8753204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2" b="22502"/>
          <a:stretch>
            <a:fillRect/>
          </a:stretch>
        </p:blipFill>
        <p:spPr/>
      </p:pic>
      <p:pic>
        <p:nvPicPr>
          <p:cNvPr id="28675" name="Picture 3" descr="PPTslide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506788" y="2062163"/>
            <a:ext cx="242887" cy="242887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28677" name="TextBox 5"/>
          <p:cNvSpPr txBox="1">
            <a:spLocks noChangeArrowheads="1"/>
          </p:cNvSpPr>
          <p:nvPr/>
        </p:nvSpPr>
        <p:spPr bwMode="auto">
          <a:xfrm>
            <a:off x="3954463" y="2003425"/>
            <a:ext cx="4940300" cy="3582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Impulsa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al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cerebro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conecta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las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vías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neuronales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endParaRPr lang="es-ES" sz="18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Influye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estimula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la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creatividad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endParaRPr lang="es-ES" sz="18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Conecta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une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diversos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grupos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endParaRPr lang="es-ES" sz="18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Transporta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en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tiempo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y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emoción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endParaRPr lang="es-ES" sz="18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Conforta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seguridad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y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recuerdos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endParaRPr lang="es-ES" sz="18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endParaRPr lang="es-ES" sz="18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1800" b="1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¿</a:t>
            </a:r>
            <a:r>
              <a:rPr lang="en-US" sz="1800" b="1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Alguien</a:t>
            </a:r>
            <a:r>
              <a:rPr lang="en-US" sz="1800" b="1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le </a:t>
            </a:r>
            <a:r>
              <a:rPr lang="en-US" sz="1800" b="1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cantó</a:t>
            </a:r>
            <a:r>
              <a:rPr lang="en-US" sz="1800" b="1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canciones</a:t>
            </a:r>
            <a:r>
              <a:rPr lang="en-US" sz="1800" b="1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de </a:t>
            </a:r>
            <a:r>
              <a:rPr lang="en-US" sz="1800" b="1" dirty="0" err="1" smtClean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niño</a:t>
            </a:r>
            <a:r>
              <a:rPr lang="en-US" sz="1800" b="1" dirty="0" smtClean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a </a:t>
            </a:r>
            <a:r>
              <a:rPr lang="en-US" sz="1800" b="1" dirty="0" err="1" smtClean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usted</a:t>
            </a:r>
            <a:r>
              <a:rPr lang="en-US" sz="1800" b="1" dirty="0" smtClean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?</a:t>
            </a:r>
            <a:endParaRPr lang="en-US" sz="1800" b="1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06788" y="3307990"/>
            <a:ext cx="242887" cy="242888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457200" y="746125"/>
            <a:ext cx="55895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¿POR QUÉ USAR LA MÚSICA CON NIÑOS PEQUEÑOS?</a:t>
            </a:r>
          </a:p>
        </p:txBody>
      </p:sp>
      <p:sp>
        <p:nvSpPr>
          <p:cNvPr id="9" name="Rectangle 8"/>
          <p:cNvSpPr/>
          <p:nvPr/>
        </p:nvSpPr>
        <p:spPr>
          <a:xfrm>
            <a:off x="3506788" y="2852378"/>
            <a:ext cx="242887" cy="242887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06788" y="3800908"/>
            <a:ext cx="242887" cy="242888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06788" y="4288270"/>
            <a:ext cx="242887" cy="242888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pic>
        <p:nvPicPr>
          <p:cNvPr id="28683" name="Picture 2" descr="shutterstock_8753204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2025650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9698" name="Content Placeholder 1" descr="shutterstock_299143739.eps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58" b="27058"/>
          <a:stretch>
            <a:fillRect/>
          </a:stretch>
        </p:blipFill>
        <p:spPr/>
      </p:pic>
      <p:pic>
        <p:nvPicPr>
          <p:cNvPr id="29699" name="Picture 3" descr="PPTslide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47688" y="820738"/>
            <a:ext cx="33438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CANTAR CANCIONES</a:t>
            </a: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4514850" y="2919413"/>
            <a:ext cx="4398963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Twinkle, twinkle little star,</a:t>
            </a:r>
          </a:p>
          <a:p>
            <a:pPr algn="ctr"/>
            <a:r>
              <a:rPr lang="en-US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How I wonder what you are.</a:t>
            </a:r>
          </a:p>
          <a:p>
            <a:pPr algn="ctr"/>
            <a:r>
              <a:rPr lang="en-US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Up above the world so high,</a:t>
            </a:r>
          </a:p>
          <a:p>
            <a:pPr algn="ctr"/>
            <a:r>
              <a:rPr lang="en-US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Like a diamond in the sky.</a:t>
            </a:r>
          </a:p>
          <a:p>
            <a:pPr algn="ctr"/>
            <a:r>
              <a:rPr lang="en-US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Twinkle, twinkle little star,</a:t>
            </a:r>
          </a:p>
          <a:p>
            <a:pPr algn="ctr"/>
            <a:r>
              <a:rPr lang="en-US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How I wonder what you are.</a:t>
            </a:r>
          </a:p>
        </p:txBody>
      </p:sp>
      <p:pic>
        <p:nvPicPr>
          <p:cNvPr id="29702" name="Picture 2" descr="shutterstock_299143739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8" y="1905000"/>
            <a:ext cx="3624262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1747" name="Picture 3" descr="PPTslide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363538" y="746125"/>
            <a:ext cx="46815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APLAUDIR Y ZAPATEAR PARA </a:t>
            </a:r>
          </a:p>
          <a:p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HACER GOLPES</a:t>
            </a: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244475" y="2133600"/>
            <a:ext cx="866933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buFont typeface="Wingdings" charset="0"/>
              <a:buNone/>
            </a:pPr>
            <a:r>
              <a:rPr lang="en-US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Steg-o-</a:t>
            </a:r>
            <a:r>
              <a:rPr lang="en-US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saur</a:t>
            </a:r>
            <a:r>
              <a:rPr lang="en-US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-us,</a:t>
            </a:r>
          </a:p>
          <a:p>
            <a:pPr algn="ctr">
              <a:lnSpc>
                <a:spcPct val="90000"/>
              </a:lnSpc>
              <a:buFont typeface="Wingdings" charset="0"/>
              <a:buNone/>
            </a:pPr>
            <a:r>
              <a:rPr lang="en-US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Steg-o-</a:t>
            </a:r>
            <a:r>
              <a:rPr lang="en-US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saur</a:t>
            </a:r>
            <a:r>
              <a:rPr lang="en-US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-us,</a:t>
            </a:r>
            <a:r>
              <a:rPr dirty="0">
                <a:latin typeface="Arial" charset="0"/>
                <a:ea typeface="Arial" charset="0"/>
                <a:cs typeface="Arial" charset="0"/>
              </a:rPr>
              <a:t/>
            </a:r>
            <a:br>
              <a:rPr dirty="0">
                <a:latin typeface="Arial" charset="0"/>
                <a:ea typeface="Arial" charset="0"/>
                <a:cs typeface="Arial" charset="0"/>
              </a:rPr>
            </a:br>
            <a:r>
              <a:rPr lang="en-US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In a swamp,</a:t>
            </a:r>
            <a:r>
              <a:rPr dirty="0">
                <a:latin typeface="Arial" charset="0"/>
                <a:ea typeface="Arial" charset="0"/>
                <a:cs typeface="Arial" charset="0"/>
              </a:rPr>
              <a:t/>
            </a:r>
            <a:br>
              <a:rPr dirty="0">
                <a:latin typeface="Arial" charset="0"/>
                <a:ea typeface="Arial" charset="0"/>
                <a:cs typeface="Arial" charset="0"/>
              </a:rPr>
            </a:br>
            <a:r>
              <a:rPr lang="en-US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In a swamp.</a:t>
            </a:r>
          </a:p>
          <a:p>
            <a:pPr algn="ctr">
              <a:lnSpc>
                <a:spcPct val="90000"/>
              </a:lnSpc>
              <a:buFont typeface="Wingdings" charset="0"/>
              <a:buNone/>
            </a:pPr>
            <a:r>
              <a:rPr lang="en-US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Spikes upon his tail,</a:t>
            </a:r>
            <a:r>
              <a:rPr dirty="0">
                <a:latin typeface="Arial" charset="0"/>
                <a:ea typeface="Arial" charset="0"/>
                <a:cs typeface="Arial" charset="0"/>
              </a:rPr>
              <a:t/>
            </a:r>
            <a:br>
              <a:rPr dirty="0">
                <a:latin typeface="Arial" charset="0"/>
                <a:ea typeface="Arial" charset="0"/>
                <a:cs typeface="Arial" charset="0"/>
              </a:rPr>
            </a:br>
            <a:r>
              <a:rPr lang="en-US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Sharper than a nail,</a:t>
            </a:r>
          </a:p>
          <a:p>
            <a:pPr algn="ctr">
              <a:lnSpc>
                <a:spcPct val="90000"/>
              </a:lnSpc>
              <a:buFont typeface="Wingdings" charset="0"/>
              <a:buNone/>
            </a:pPr>
            <a:r>
              <a:rPr lang="en-US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Stomp, stomp, stomp!</a:t>
            </a:r>
            <a:r>
              <a:rPr dirty="0">
                <a:latin typeface="Arial" charset="0"/>
                <a:ea typeface="Arial" charset="0"/>
                <a:cs typeface="Arial" charset="0"/>
              </a:rPr>
              <a:t/>
            </a:r>
            <a:br>
              <a:rPr dirty="0">
                <a:latin typeface="Arial" charset="0"/>
                <a:ea typeface="Arial" charset="0"/>
                <a:cs typeface="Arial" charset="0"/>
              </a:rPr>
            </a:br>
            <a:r>
              <a:rPr lang="en-US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Stomp, stomp, stomp! </a:t>
            </a:r>
          </a:p>
          <a:p>
            <a:pPr algn="ctr">
              <a:lnSpc>
                <a:spcPct val="90000"/>
              </a:lnSpc>
              <a:buFont typeface="Wingdings" charset="0"/>
              <a:buNone/>
            </a:pPr>
            <a:endParaRPr lang="es-ES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  <a:p>
            <a:pPr algn="ctr">
              <a:lnSpc>
                <a:spcPct val="90000"/>
              </a:lnSpc>
              <a:buFont typeface="Wingdings" charset="0"/>
              <a:buNone/>
            </a:pPr>
            <a:r>
              <a:rPr lang="en-US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melodía</a:t>
            </a:r>
            <a:r>
              <a:rPr lang="en-US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: Are you sleeping?)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277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2771" name="Picture 3" descr="PPTslide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47888" y="2082800"/>
            <a:ext cx="242887" cy="242888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32773" name="TextBox 5"/>
          <p:cNvSpPr txBox="1">
            <a:spLocks noChangeArrowheads="1"/>
          </p:cNvSpPr>
          <p:nvPr/>
        </p:nvSpPr>
        <p:spPr bwMode="auto">
          <a:xfrm>
            <a:off x="2595563" y="2024063"/>
            <a:ext cx="4940300" cy="4413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Fomenta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el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encanto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por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el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ritmo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y el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movimiento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eaLnBrk="1" hangingPunct="1"/>
            <a:endParaRPr lang="es-ES" sz="18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/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Ayuda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a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los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niños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a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desarrollar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la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creatividad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eaLnBrk="1" hangingPunct="1"/>
            <a:endParaRPr lang="es-ES" sz="18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/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Alienta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una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mayor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autoestima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eaLnBrk="1" hangingPunct="1"/>
            <a:endParaRPr lang="es-ES" sz="18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/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Fomenta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y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alienta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habilidades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verbales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y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motoras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eaLnBrk="1" hangingPunct="1"/>
            <a:endParaRPr lang="es-ES" sz="18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/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Ayuda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a un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niño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a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observar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y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seguir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/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concentrarse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endParaRPr lang="es-ES" sz="18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800" b="1" dirty="0" smtClean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Practique </a:t>
            </a:r>
            <a:r>
              <a:rPr lang="en-US" sz="1800" b="1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con </a:t>
            </a:r>
            <a:r>
              <a:rPr lang="en-US" sz="1800" b="1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ejemplos</a:t>
            </a:r>
            <a:r>
              <a:rPr lang="en-US" sz="1800" b="1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de </a:t>
            </a:r>
            <a:r>
              <a:rPr lang="en-US" sz="1800" b="1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juegos</a:t>
            </a:r>
            <a:r>
              <a:rPr lang="en-US" sz="1800" b="1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con </a:t>
            </a:r>
            <a:r>
              <a:rPr lang="en-US" sz="1800" b="1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los</a:t>
            </a:r>
            <a:r>
              <a:rPr lang="en-US" sz="1800" b="1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dedos</a:t>
            </a:r>
            <a:r>
              <a:rPr lang="en-US" sz="1800" b="1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endParaRPr lang="es-ES" sz="18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47888" y="3465000"/>
            <a:ext cx="242887" cy="242888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457200" y="746125"/>
            <a:ext cx="55895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¿POR QUÉ HACER JUEGOS CON LOS DEDOS</a:t>
            </a:r>
          </a:p>
          <a:p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 LOS NIÑOS PEQUEÑOS?</a:t>
            </a:r>
          </a:p>
        </p:txBody>
      </p:sp>
      <p:sp>
        <p:nvSpPr>
          <p:cNvPr id="9" name="Rectangle 8"/>
          <p:cNvSpPr/>
          <p:nvPr/>
        </p:nvSpPr>
        <p:spPr>
          <a:xfrm>
            <a:off x="2147888" y="2920794"/>
            <a:ext cx="242887" cy="242888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47888" y="4036628"/>
            <a:ext cx="242887" cy="242887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49475" y="4889909"/>
            <a:ext cx="241300" cy="242887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32779" name="Rectangle 11"/>
          <p:cNvSpPr>
            <a:spLocks noChangeArrowheads="1"/>
          </p:cNvSpPr>
          <p:nvPr/>
        </p:nvSpPr>
        <p:spPr bwMode="auto">
          <a:xfrm>
            <a:off x="2746375" y="5019675"/>
            <a:ext cx="185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3794" name="Content Placeholder 1" descr="shutterstock_432309022.eps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14" b="22314"/>
          <a:stretch>
            <a:fillRect/>
          </a:stretch>
        </p:blipFill>
        <p:spPr/>
      </p:pic>
      <p:pic>
        <p:nvPicPr>
          <p:cNvPr id="33795" name="Picture 3" descr="PPTslide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457200" y="700515"/>
            <a:ext cx="493545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RECONOCIMIENTO DE </a:t>
            </a:r>
            <a:r>
              <a:rPr lang="en-US"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TEXTOS </a:t>
            </a:r>
            <a:endParaRPr lang="en-US" sz="240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ESCRITOS</a:t>
            </a:r>
            <a:endParaRPr lang="en-US" sz="2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4808538" y="3449638"/>
            <a:ext cx="4105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VEO PALABRAS</a:t>
            </a:r>
          </a:p>
        </p:txBody>
      </p:sp>
      <p:pic>
        <p:nvPicPr>
          <p:cNvPr id="33798" name="Picture 2" descr="shutterstock_432309022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1893888"/>
            <a:ext cx="4260850" cy="4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5842" name="Content Placeholder 1" descr="shutterstock_15972251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2" b="22502"/>
          <a:stretch>
            <a:fillRect/>
          </a:stretch>
        </p:blipFill>
        <p:spPr/>
      </p:pic>
      <p:pic>
        <p:nvPicPr>
          <p:cNvPr id="35843" name="Picture 3" descr="PPTslide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63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508375" y="2082800"/>
            <a:ext cx="242888" cy="242888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35845" name="TextBox 5"/>
          <p:cNvSpPr txBox="1">
            <a:spLocks noChangeArrowheads="1"/>
          </p:cNvSpPr>
          <p:nvPr/>
        </p:nvSpPr>
        <p:spPr bwMode="auto">
          <a:xfrm>
            <a:off x="3956050" y="2024063"/>
            <a:ext cx="49403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Señale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las palabras y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los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carteles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que lo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rodean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y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diga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las palabras. (DETENERSE o </a:t>
            </a:r>
            <a:r>
              <a:rPr lang="en-US" sz="1800" dirty="0" smtClean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SALIDA)</a:t>
            </a:r>
            <a:endParaRPr lang="en-US" sz="18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/>
            <a:endParaRPr lang="es-ES" sz="18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/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Lea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libros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con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sus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hijos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y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permítales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que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los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manipulen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y den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vuelta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las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páginas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eaLnBrk="1" hangingPunct="1"/>
            <a:endParaRPr lang="es-ES" sz="18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/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Ocasionalmente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siga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las palabras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en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la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página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con la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mano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(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acción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de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barrido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).</a:t>
            </a:r>
          </a:p>
          <a:p>
            <a:pPr eaLnBrk="1" hangingPunct="1"/>
            <a:endParaRPr lang="es-ES" sz="18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/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Haga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el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juego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de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poner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el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lado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derecho de un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libro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hacia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arriba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hacia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atrás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, etc.</a:t>
            </a:r>
          </a:p>
          <a:p>
            <a:pPr eaLnBrk="1" hangingPunct="1"/>
            <a:endParaRPr lang="es-ES" sz="18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/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Proporciónele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papel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y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herramientas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de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escritura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a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su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hijo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eaLnBrk="1" hangingPunct="1"/>
            <a:endParaRPr lang="es-ES" sz="1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08375" y="5700647"/>
            <a:ext cx="241300" cy="242887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35847" name="Rectangle 7"/>
          <p:cNvSpPr>
            <a:spLocks noChangeArrowheads="1"/>
          </p:cNvSpPr>
          <p:nvPr/>
        </p:nvSpPr>
        <p:spPr bwMode="auto">
          <a:xfrm>
            <a:off x="457200" y="1131887"/>
            <a:ext cx="55895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¿QUÉ PUEDE HACER?</a:t>
            </a:r>
          </a:p>
        </p:txBody>
      </p:sp>
      <p:sp>
        <p:nvSpPr>
          <p:cNvPr id="9" name="Rectangle 8"/>
          <p:cNvSpPr/>
          <p:nvPr/>
        </p:nvSpPr>
        <p:spPr>
          <a:xfrm>
            <a:off x="3508375" y="3186113"/>
            <a:ext cx="242888" cy="242887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08375" y="4029227"/>
            <a:ext cx="242888" cy="242887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08375" y="4819651"/>
            <a:ext cx="241300" cy="242887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35851" name="Rectangle 11"/>
          <p:cNvSpPr>
            <a:spLocks noChangeArrowheads="1"/>
          </p:cNvSpPr>
          <p:nvPr/>
        </p:nvSpPr>
        <p:spPr bwMode="auto">
          <a:xfrm>
            <a:off x="2746375" y="5019675"/>
            <a:ext cx="185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5852" name="Picture 2" descr="shutterstock_1597225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2506663"/>
            <a:ext cx="2514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686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6867" name="Picture 3" descr="PPTslide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457200" y="746125"/>
            <a:ext cx="55895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ESCRITURA</a:t>
            </a:r>
          </a:p>
        </p:txBody>
      </p:sp>
      <p:pic>
        <p:nvPicPr>
          <p:cNvPr id="36869" name="Picture 25" descr="24-ma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8" y="2173288"/>
            <a:ext cx="2057400" cy="153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26" descr="24-main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2173288"/>
            <a:ext cx="2057400" cy="153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35" descr="24-main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8" y="3959225"/>
            <a:ext cx="2057400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34" descr="24-main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3959225"/>
            <a:ext cx="2057400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3" name="Rectangle 21"/>
          <p:cNvSpPr>
            <a:spLocks/>
          </p:cNvSpPr>
          <p:nvPr/>
        </p:nvSpPr>
        <p:spPr bwMode="auto">
          <a:xfrm>
            <a:off x="1957388" y="1833563"/>
            <a:ext cx="20574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/>
            <a:r>
              <a:rPr lang="en-US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  <a:sym typeface="Arial Bold" charset="0"/>
              </a:rPr>
              <a:t>Hacer</a:t>
            </a:r>
            <a:r>
              <a:rPr lang="en-US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  <a:sym typeface="Arial Bold" charset="0"/>
              </a:rPr>
              <a:t> </a:t>
            </a:r>
            <a:r>
              <a:rPr lang="en-US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  <a:sym typeface="Arial Bold" charset="0"/>
              </a:rPr>
              <a:t>marcas</a:t>
            </a:r>
            <a:endParaRPr lang="en-US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  <a:sym typeface="Arial Bold" charset="0"/>
            </a:endParaRPr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4686300" y="1804988"/>
            <a:ext cx="2057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  <a:sym typeface="Arial Bold" charset="0"/>
              </a:rPr>
              <a:t>Dibujo</a:t>
            </a:r>
            <a:r>
              <a:rPr lang="en-US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  <a:sym typeface="Arial Bold" charset="0"/>
              </a:rPr>
              <a:t> y </a:t>
            </a:r>
            <a:r>
              <a:rPr lang="en-US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  <a:sym typeface="Arial Bold" charset="0"/>
              </a:rPr>
              <a:t>escritura</a:t>
            </a:r>
            <a:endParaRPr lang="en-US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  <a:sym typeface="Arial Bold" charset="0"/>
            </a:endParaRPr>
          </a:p>
        </p:txBody>
      </p:sp>
      <p:sp>
        <p:nvSpPr>
          <p:cNvPr id="36875" name="Rectangle 21"/>
          <p:cNvSpPr>
            <a:spLocks/>
          </p:cNvSpPr>
          <p:nvPr/>
        </p:nvSpPr>
        <p:spPr bwMode="auto">
          <a:xfrm>
            <a:off x="1957388" y="5497513"/>
            <a:ext cx="205740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/>
            <a:r>
              <a:rPr lang="en-US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  <a:sym typeface="Arial Bold" charset="0"/>
              </a:rPr>
              <a:t>Escritura</a:t>
            </a:r>
            <a:r>
              <a:rPr lang="en-US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  <a:sym typeface="Arial Bold" charset="0"/>
              </a:rPr>
              <a:t> del </a:t>
            </a:r>
            <a:r>
              <a:rPr lang="en-US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  <a:sym typeface="Arial Bold" charset="0"/>
              </a:rPr>
              <a:t>nombre</a:t>
            </a:r>
            <a:endParaRPr lang="en-US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  <a:sym typeface="Arial Bold" charset="0"/>
            </a:endParaRPr>
          </a:p>
        </p:txBody>
      </p:sp>
      <p:sp>
        <p:nvSpPr>
          <p:cNvPr id="36876" name="Rectangle 21"/>
          <p:cNvSpPr>
            <a:spLocks/>
          </p:cNvSpPr>
          <p:nvPr/>
        </p:nvSpPr>
        <p:spPr bwMode="auto">
          <a:xfrm>
            <a:off x="4686300" y="5497513"/>
            <a:ext cx="205740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/>
            <a:r>
              <a:rPr lang="en-US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  <a:sym typeface="Arial Bold" charset="0"/>
              </a:rPr>
              <a:t>Escritura</a:t>
            </a:r>
            <a:r>
              <a:rPr lang="en-US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  <a:sym typeface="Arial Bold" charset="0"/>
              </a:rPr>
              <a:t> de palabras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8914" name="Content Placeholder 1" descr="shutterstock_424196938.eps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2" b="22502"/>
          <a:stretch>
            <a:fillRect/>
          </a:stretch>
        </p:blipFill>
        <p:spPr/>
      </p:pic>
      <p:pic>
        <p:nvPicPr>
          <p:cNvPr id="38915" name="Picture 3" descr="PPTslide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547688" y="820738"/>
            <a:ext cx="24080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VOCABULARIO</a:t>
            </a: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254000" y="3422650"/>
            <a:ext cx="37449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CONOZCO LAS PALABRAS</a:t>
            </a:r>
          </a:p>
        </p:txBody>
      </p:sp>
      <p:pic>
        <p:nvPicPr>
          <p:cNvPr id="38918" name="Picture 3" descr="shutterstock_45381120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388" y="2044700"/>
            <a:ext cx="4951412" cy="330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15362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82" b="12682"/>
          <a:stretch>
            <a:fillRect/>
          </a:stretch>
        </p:blipFill>
        <p:spPr/>
      </p:pic>
      <p:pic>
        <p:nvPicPr>
          <p:cNvPr id="15363" name="Picture 5" descr="PPTslid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Box 8"/>
          <p:cNvSpPr txBox="1">
            <a:spLocks noChangeArrowheads="1"/>
          </p:cNvSpPr>
          <p:nvPr/>
        </p:nvSpPr>
        <p:spPr bwMode="auto">
          <a:xfrm>
            <a:off x="5546725" y="2763838"/>
            <a:ext cx="33607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 err="1" smtClean="0">
                <a:solidFill>
                  <a:srgbClr val="0E4294"/>
                </a:solidFill>
                <a:latin typeface="Arial" charset="0"/>
                <a:ea typeface="Arial" charset="0"/>
                <a:cs typeface="Arial" charset="0"/>
              </a:rPr>
              <a:t>Encuesta</a:t>
            </a:r>
            <a:endParaRPr lang="en-US" sz="3200" dirty="0" smtClean="0">
              <a:solidFill>
                <a:srgbClr val="0E4294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/>
            <a:r>
              <a:rPr lang="en-US" sz="3200" dirty="0" smtClean="0">
                <a:solidFill>
                  <a:srgbClr val="0E4294"/>
                </a:solidFill>
                <a:latin typeface="Arial" charset="0"/>
                <a:ea typeface="Arial" charset="0"/>
                <a:cs typeface="Arial" charset="0"/>
              </a:rPr>
              <a:t>(Pre-survey)</a:t>
            </a:r>
            <a:endParaRPr lang="en-US" sz="3200" dirty="0">
              <a:solidFill>
                <a:srgbClr val="0E4294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09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63" name="Picture 3" descr="PPTslide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47888" y="2082800"/>
            <a:ext cx="242887" cy="242888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40965" name="TextBox 5"/>
          <p:cNvSpPr txBox="1">
            <a:spLocks noChangeArrowheads="1"/>
          </p:cNvSpPr>
          <p:nvPr/>
        </p:nvSpPr>
        <p:spPr bwMode="auto">
          <a:xfrm>
            <a:off x="2595563" y="2024063"/>
            <a:ext cx="4940300" cy="35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Use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muchas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y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diversas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palabras.</a:t>
            </a:r>
          </a:p>
          <a:p>
            <a:pPr eaLnBrk="1" hangingPunct="1"/>
            <a:endParaRPr lang="es-ES" sz="18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/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Hable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y lea con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su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hijo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:</a:t>
            </a:r>
          </a:p>
          <a:p>
            <a:pPr eaLnBrk="1" hangingPunct="1">
              <a:buFont typeface="Wingdings" charset="0"/>
              <a:buNone/>
            </a:pPr>
            <a:r>
              <a:rPr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“Bebé, bebé, ¿qué ves?” </a:t>
            </a:r>
          </a:p>
          <a:p>
            <a:pPr eaLnBrk="1" hangingPunct="1">
              <a:buFont typeface="Wingdings" charset="0"/>
              <a:buNone/>
            </a:pPr>
            <a:endParaRPr lang="es-ES" sz="1800" dirty="0">
              <a:solidFill>
                <a:srgbClr val="000090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/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Examine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los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sentimientos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/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emociones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en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las palabras:   </a:t>
            </a:r>
          </a:p>
          <a:p>
            <a:pPr eaLnBrk="1" hangingPunct="1"/>
            <a:r>
              <a:rPr lang="en-US" sz="1800" dirty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“</a:t>
            </a:r>
            <a:r>
              <a:rPr lang="en-US" sz="1800" dirty="0" err="1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Lastimar</a:t>
            </a:r>
            <a:r>
              <a:rPr lang="en-US" sz="1800" dirty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”. </a:t>
            </a:r>
          </a:p>
          <a:p>
            <a:pPr eaLnBrk="1" hangingPunct="1"/>
            <a:endParaRPr lang="es-ES" sz="18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/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Haga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una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pausa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en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la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lectura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para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explicar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palabras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desconocidas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eaLnBrk="1" hangingPunct="1"/>
            <a:endParaRPr lang="es-ES" sz="18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0966" name="Rectangle 7"/>
          <p:cNvSpPr>
            <a:spLocks noChangeArrowheads="1"/>
          </p:cNvSpPr>
          <p:nvPr/>
        </p:nvSpPr>
        <p:spPr bwMode="auto">
          <a:xfrm>
            <a:off x="457200" y="838200"/>
            <a:ext cx="55895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¿QUÉ PUEDE HACER?</a:t>
            </a:r>
          </a:p>
        </p:txBody>
      </p:sp>
      <p:sp>
        <p:nvSpPr>
          <p:cNvPr id="9" name="Rectangle 8"/>
          <p:cNvSpPr/>
          <p:nvPr/>
        </p:nvSpPr>
        <p:spPr>
          <a:xfrm>
            <a:off x="2147888" y="2644775"/>
            <a:ext cx="242887" cy="242888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47888" y="3618706"/>
            <a:ext cx="242887" cy="242888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40970" name="Rectangle 11"/>
          <p:cNvSpPr>
            <a:spLocks noChangeArrowheads="1"/>
          </p:cNvSpPr>
          <p:nvPr/>
        </p:nvSpPr>
        <p:spPr bwMode="auto">
          <a:xfrm>
            <a:off x="2746375" y="5019675"/>
            <a:ext cx="185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47888" y="4629546"/>
            <a:ext cx="242887" cy="242888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1986" name="Content Placeholder 1" descr="shutterstock_368415098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4" b="8774"/>
          <a:stretch>
            <a:fillRect/>
          </a:stretch>
        </p:blipFill>
        <p:spPr/>
      </p:pic>
      <p:pic>
        <p:nvPicPr>
          <p:cNvPr id="41987" name="Picture 3" descr="PPTslide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547688" y="868363"/>
            <a:ext cx="42267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HABILIDADES NARRATIVAS</a:t>
            </a: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244475" y="1773238"/>
            <a:ext cx="86693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PUEDO CONTAR UNA HISTORIA</a:t>
            </a:r>
          </a:p>
        </p:txBody>
      </p:sp>
      <p:pic>
        <p:nvPicPr>
          <p:cNvPr id="41990" name="Picture 2" descr="shutterstock_36841509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2403475"/>
            <a:ext cx="5334000" cy="355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403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4035" name="Picture 3" descr="PPTslide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79638" y="2082800"/>
            <a:ext cx="241300" cy="242888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44037" name="TextBox 5"/>
          <p:cNvSpPr txBox="1">
            <a:spLocks noChangeArrowheads="1"/>
          </p:cNvSpPr>
          <p:nvPr/>
        </p:nvSpPr>
        <p:spPr bwMode="auto">
          <a:xfrm>
            <a:off x="2595563" y="2024063"/>
            <a:ext cx="4940300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Nombre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cosas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y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agregue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la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descripción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eaLnBrk="1" hangingPunct="1"/>
            <a:endParaRPr lang="es-ES" sz="18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/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Escuche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a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medida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que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los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niños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intentan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hablar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.  </a:t>
            </a:r>
          </a:p>
          <a:p>
            <a:pPr eaLnBrk="1" hangingPunct="1"/>
            <a:endParaRPr lang="es-ES" sz="18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/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Cuente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historias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infantiles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eaLnBrk="1" hangingPunct="1"/>
            <a:endParaRPr lang="es-ES" sz="18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/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Relate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su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vida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y la de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ellos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eaLnBrk="1" hangingPunct="1"/>
            <a:endParaRPr lang="es-ES" sz="18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/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N</a:t>
            </a:r>
            <a:r>
              <a:rPr lang="en-US" sz="1800" dirty="0" err="1" smtClean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ombre</a:t>
            </a:r>
            <a:r>
              <a:rPr lang="en-US" sz="1800" dirty="0" smtClean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a </a:t>
            </a:r>
            <a:r>
              <a:rPr lang="en-US" sz="1800" dirty="0" err="1" smtClean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los</a:t>
            </a:r>
            <a:r>
              <a:rPr lang="en-US" sz="1800" dirty="0" smtClean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 smtClean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objetos</a:t>
            </a:r>
            <a:r>
              <a:rPr lang="en-US" sz="1800" dirty="0" smtClean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que le </a:t>
            </a:r>
            <a:r>
              <a:rPr lang="en-US" sz="1800" dirty="0" err="1" smtClean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rodean</a:t>
            </a:r>
            <a:r>
              <a:rPr lang="en-US" sz="1800" dirty="0" smtClean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y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hable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sobre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ellas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eaLnBrk="1" hangingPunct="1"/>
            <a:endParaRPr lang="es-ES" sz="18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/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Aliente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la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interacción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2179638" y="4568825"/>
            <a:ext cx="241300" cy="242887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457200" y="746125"/>
            <a:ext cx="55895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¿QUÉ PUEDE HACER?</a:t>
            </a:r>
          </a:p>
        </p:txBody>
      </p:sp>
      <p:sp>
        <p:nvSpPr>
          <p:cNvPr id="9" name="Rectangle 8"/>
          <p:cNvSpPr/>
          <p:nvPr/>
        </p:nvSpPr>
        <p:spPr>
          <a:xfrm>
            <a:off x="2179638" y="2644775"/>
            <a:ext cx="241300" cy="242888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79638" y="3476625"/>
            <a:ext cx="241300" cy="242887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79638" y="4016375"/>
            <a:ext cx="241300" cy="242887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44043" name="Rectangle 11"/>
          <p:cNvSpPr>
            <a:spLocks noChangeArrowheads="1"/>
          </p:cNvSpPr>
          <p:nvPr/>
        </p:nvSpPr>
        <p:spPr bwMode="auto">
          <a:xfrm>
            <a:off x="2746375" y="5019675"/>
            <a:ext cx="185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79638" y="5389563"/>
            <a:ext cx="241300" cy="242887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5058" name="Content Placeholder 1" descr="shutterstock_334469780.eps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2" b="22502"/>
          <a:stretch>
            <a:fillRect/>
          </a:stretch>
        </p:blipFill>
        <p:spPr/>
      </p:pic>
      <p:pic>
        <p:nvPicPr>
          <p:cNvPr id="45059" name="Picture 3" descr="PPTslide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547688" y="820738"/>
            <a:ext cx="44014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CONOCIMIENTO DE LETRAS</a:t>
            </a: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5067300" y="3263900"/>
            <a:ext cx="38465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CONOZCO LAS LETRAS</a:t>
            </a:r>
          </a:p>
        </p:txBody>
      </p:sp>
      <p:pic>
        <p:nvPicPr>
          <p:cNvPr id="45062" name="Picture 2" descr="shutterstock_334469780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73238"/>
            <a:ext cx="4610100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710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7107" name="Picture 3" descr="PPTslide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329938" y="704850"/>
            <a:ext cx="639001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LIBROS DE ALFABETO, PALABRAS QUE  </a:t>
            </a:r>
          </a:p>
          <a:p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COMIENZAN CON LA LETRA...</a:t>
            </a:r>
          </a:p>
        </p:txBody>
      </p:sp>
      <p:sp>
        <p:nvSpPr>
          <p:cNvPr id="7" name="Rectangle 6"/>
          <p:cNvSpPr/>
          <p:nvPr/>
        </p:nvSpPr>
        <p:spPr>
          <a:xfrm>
            <a:off x="2179638" y="2082800"/>
            <a:ext cx="241300" cy="242888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47110" name="TextBox 7"/>
          <p:cNvSpPr txBox="1">
            <a:spLocks noChangeArrowheads="1"/>
          </p:cNvSpPr>
          <p:nvPr/>
        </p:nvSpPr>
        <p:spPr bwMode="auto">
          <a:xfrm>
            <a:off x="2595563" y="2024063"/>
            <a:ext cx="49403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The Z Was Zapped de Chris Van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Allsburg</a:t>
            </a:r>
            <a:endParaRPr lang="en-US" sz="18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buFont typeface="Wingdings" charset="0"/>
              <a:buNone/>
            </a:pPr>
            <a:endParaRPr lang="es-ES" sz="18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buFont typeface="Wingdings" charset="0"/>
              <a:buNone/>
            </a:pP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Absolutely Awful Alphabet de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Mordicai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Gerstein</a:t>
            </a:r>
          </a:p>
          <a:p>
            <a:pPr eaLnBrk="1" hangingPunct="1">
              <a:buFont typeface="Wingdings" charset="0"/>
              <a:buNone/>
            </a:pPr>
            <a:endParaRPr lang="es-ES" sz="18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buFont typeface="Wingdings" charset="0"/>
              <a:buNone/>
            </a:pP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Bad Kitty de Nick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Bruel</a:t>
            </a:r>
            <a:endParaRPr lang="es-ES" sz="18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/>
            <a:endParaRPr lang="es-ES" sz="18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79638" y="2644775"/>
            <a:ext cx="241300" cy="242888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79638" y="3444875"/>
            <a:ext cx="241300" cy="242888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915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9155" name="Picture 3" descr="PPTslide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TextBox 5"/>
          <p:cNvSpPr txBox="1">
            <a:spLocks noChangeArrowheads="1"/>
          </p:cNvSpPr>
          <p:nvPr/>
        </p:nvSpPr>
        <p:spPr bwMode="auto">
          <a:xfrm>
            <a:off x="2595563" y="2024063"/>
            <a:ext cx="4940300" cy="466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1800" b="1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Edad</a:t>
            </a:r>
            <a:r>
              <a:rPr lang="en-US" sz="1800" b="1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sz="1800" b="1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nacimiento</a:t>
            </a:r>
            <a:r>
              <a:rPr lang="en-US" sz="1800" b="1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hasta el </a:t>
            </a:r>
            <a:r>
              <a:rPr lang="en-US" sz="1800" b="1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año</a:t>
            </a:r>
            <a:endParaRPr lang="en-US" sz="1800" b="1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es-ES" sz="18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Muestre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a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los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bebés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cómo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se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parecen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y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difieren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las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cosas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.  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“</a:t>
            </a:r>
            <a:r>
              <a:rPr lang="en-US" sz="1800" dirty="0" err="1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Pájaro</a:t>
            </a:r>
            <a:r>
              <a:rPr lang="en-US" sz="1800" dirty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azul</a:t>
            </a:r>
            <a:r>
              <a:rPr lang="en-US" sz="1800" dirty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dirty="0" err="1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amarillo</a:t>
            </a:r>
            <a:r>
              <a:rPr lang="en-US" sz="1800" dirty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dirty="0" err="1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rojo</a:t>
            </a:r>
            <a:r>
              <a:rPr lang="en-US" sz="1800" dirty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dirty="0" err="1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verde</a:t>
            </a:r>
            <a:r>
              <a:rPr lang="en-US" sz="1800" dirty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”.</a:t>
            </a:r>
          </a:p>
          <a:p>
            <a:pPr eaLnBrk="1" hangingPunct="1">
              <a:lnSpc>
                <a:spcPct val="90000"/>
              </a:lnSpc>
            </a:pPr>
            <a:endParaRPr lang="es-ES" sz="18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Sienta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y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hable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sobre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formas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lvl="1" eaLnBrk="1" hangingPunct="1">
              <a:lnSpc>
                <a:spcPct val="90000"/>
              </a:lnSpc>
            </a:pPr>
            <a:endParaRPr lang="es-ES" sz="18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800" b="1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Edades</a:t>
            </a:r>
            <a:r>
              <a:rPr lang="en-US" sz="1800" b="1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: 2-3</a:t>
            </a:r>
          </a:p>
          <a:p>
            <a:pPr eaLnBrk="1" hangingPunct="1">
              <a:lnSpc>
                <a:spcPct val="90000"/>
              </a:lnSpc>
            </a:pPr>
            <a:endParaRPr lang="es-ES" sz="18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¡Use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libros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de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alfabeto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! </a:t>
            </a:r>
          </a:p>
          <a:p>
            <a:pPr eaLnBrk="1" hangingPunct="1">
              <a:lnSpc>
                <a:spcPct val="90000"/>
              </a:lnSpc>
            </a:pPr>
            <a:endParaRPr lang="es-ES" sz="18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¡Palabras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importantes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para un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niño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! 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(“</a:t>
            </a:r>
            <a:r>
              <a:rPr lang="en-US" sz="1800" dirty="0" err="1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Mi</a:t>
            </a:r>
            <a:r>
              <a:rPr lang="en-US" sz="1800" dirty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nombre</a:t>
            </a:r>
            <a:r>
              <a:rPr lang="en-US" sz="1800" dirty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es</a:t>
            </a:r>
            <a:r>
              <a:rPr lang="en-US" sz="1800" dirty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…”)</a:t>
            </a:r>
          </a:p>
          <a:p>
            <a:pPr eaLnBrk="1" hangingPunct="1">
              <a:lnSpc>
                <a:spcPct val="90000"/>
              </a:lnSpc>
            </a:pPr>
            <a:endParaRPr lang="es-ES" sz="18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Juegue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con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letras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de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juguete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letras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magnéticas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o de espuma.</a:t>
            </a:r>
          </a:p>
          <a:p>
            <a:pPr lvl="1" eaLnBrk="1" hangingPunct="1">
              <a:lnSpc>
                <a:spcPct val="90000"/>
              </a:lnSpc>
            </a:pPr>
            <a:r>
              <a:rPr dirty="0">
                <a:latin typeface="Arial" charset="0"/>
                <a:ea typeface="Arial" charset="0"/>
                <a:cs typeface="Arial" charset="0"/>
              </a:rPr>
              <a:t>  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		</a:t>
            </a:r>
          </a:p>
        </p:txBody>
      </p:sp>
      <p:sp>
        <p:nvSpPr>
          <p:cNvPr id="7" name="Rectangle 6"/>
          <p:cNvSpPr/>
          <p:nvPr/>
        </p:nvSpPr>
        <p:spPr>
          <a:xfrm>
            <a:off x="2179638" y="5059363"/>
            <a:ext cx="241300" cy="242887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49158" name="Rectangle 7"/>
          <p:cNvSpPr>
            <a:spLocks noChangeArrowheads="1"/>
          </p:cNvSpPr>
          <p:nvPr/>
        </p:nvSpPr>
        <p:spPr bwMode="auto">
          <a:xfrm>
            <a:off x="457200" y="746125"/>
            <a:ext cx="55895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¿QUÉ PUEDE HACER?</a:t>
            </a:r>
          </a:p>
        </p:txBody>
      </p:sp>
      <p:sp>
        <p:nvSpPr>
          <p:cNvPr id="9" name="Rectangle 8"/>
          <p:cNvSpPr/>
          <p:nvPr/>
        </p:nvSpPr>
        <p:spPr>
          <a:xfrm>
            <a:off x="2179638" y="2617788"/>
            <a:ext cx="241300" cy="242887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79638" y="3565525"/>
            <a:ext cx="241300" cy="242888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79638" y="4550464"/>
            <a:ext cx="241300" cy="242887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49162" name="Rectangle 11"/>
          <p:cNvSpPr>
            <a:spLocks noChangeArrowheads="1"/>
          </p:cNvSpPr>
          <p:nvPr/>
        </p:nvSpPr>
        <p:spPr bwMode="auto">
          <a:xfrm>
            <a:off x="2746375" y="5019675"/>
            <a:ext cx="185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79638" y="5776913"/>
            <a:ext cx="241300" cy="242887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017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0179" name="Picture 3" descr="PPTslide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Box 5"/>
          <p:cNvSpPr txBox="1">
            <a:spLocks noChangeArrowheads="1"/>
          </p:cNvSpPr>
          <p:nvPr/>
        </p:nvSpPr>
        <p:spPr bwMode="auto">
          <a:xfrm>
            <a:off x="2595563" y="2024063"/>
            <a:ext cx="4940300" cy="3167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1800" b="1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Edades</a:t>
            </a:r>
            <a:r>
              <a:rPr lang="en-US" sz="1800" b="1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: 4-5</a:t>
            </a:r>
          </a:p>
          <a:p>
            <a:pPr eaLnBrk="1" hangingPunct="1">
              <a:lnSpc>
                <a:spcPct val="90000"/>
              </a:lnSpc>
            </a:pPr>
            <a:endParaRPr lang="es-ES" sz="18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Deje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que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los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niños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simulen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e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intenten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escribir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letras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usando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arena.</a:t>
            </a:r>
          </a:p>
          <a:p>
            <a:pPr eaLnBrk="1" hangingPunct="1">
              <a:lnSpc>
                <a:spcPct val="90000"/>
              </a:lnSpc>
            </a:pPr>
            <a:endParaRPr lang="es-ES" sz="18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Busque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letras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en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el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ambiente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endParaRPr lang="es-ES" sz="18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Cante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canciones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“A, A, A, </a:t>
            </a:r>
            <a:r>
              <a:rPr lang="en-US" sz="1800" dirty="0" err="1" smtClean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amo</a:t>
            </a:r>
            <a:r>
              <a:rPr lang="en-US" sz="1800" dirty="0" smtClean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 la </a:t>
            </a:r>
            <a:r>
              <a:rPr lang="en-US" sz="1800" dirty="0" err="1" smtClean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letra</a:t>
            </a:r>
            <a:r>
              <a:rPr lang="en-US" sz="1800" dirty="0" smtClean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 A.”</a:t>
            </a:r>
            <a:endParaRPr lang="en-US" sz="1800" dirty="0">
              <a:solidFill>
                <a:srgbClr val="000090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es-ES" sz="18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  <a:p>
            <a:pPr lvl="1" eaLnBrk="1" hangingPunct="1">
              <a:lnSpc>
                <a:spcPct val="90000"/>
              </a:lnSpc>
            </a:pPr>
            <a:endParaRPr lang="es-ES" sz="18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		</a:t>
            </a:r>
          </a:p>
        </p:txBody>
      </p:sp>
      <p:sp>
        <p:nvSpPr>
          <p:cNvPr id="50181" name="Rectangle 7"/>
          <p:cNvSpPr>
            <a:spLocks noChangeArrowheads="1"/>
          </p:cNvSpPr>
          <p:nvPr/>
        </p:nvSpPr>
        <p:spPr bwMode="auto">
          <a:xfrm>
            <a:off x="457200" y="746125"/>
            <a:ext cx="55895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¿QUÉ PUEDE HACER?</a:t>
            </a:r>
          </a:p>
        </p:txBody>
      </p:sp>
      <p:sp>
        <p:nvSpPr>
          <p:cNvPr id="9" name="Rectangle 8"/>
          <p:cNvSpPr/>
          <p:nvPr/>
        </p:nvSpPr>
        <p:spPr>
          <a:xfrm>
            <a:off x="2179638" y="2622550"/>
            <a:ext cx="241300" cy="242888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79638" y="3322638"/>
            <a:ext cx="241300" cy="242887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79638" y="3825875"/>
            <a:ext cx="241300" cy="242888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50185" name="Rectangle 11"/>
          <p:cNvSpPr>
            <a:spLocks noChangeArrowheads="1"/>
          </p:cNvSpPr>
          <p:nvPr/>
        </p:nvSpPr>
        <p:spPr bwMode="auto">
          <a:xfrm>
            <a:off x="2746375" y="5019675"/>
            <a:ext cx="185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02" name="Content Placeholder 1" descr="shutterstock_415126882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4" b="8774"/>
          <a:stretch>
            <a:fillRect/>
          </a:stretch>
        </p:blipFill>
        <p:spPr/>
      </p:pic>
      <p:pic>
        <p:nvPicPr>
          <p:cNvPr id="51203" name="Picture 3" descr="PPTslide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547688" y="820738"/>
            <a:ext cx="52879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RECONOCIMIENTO FONOLÓGICO </a:t>
            </a:r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244475" y="1773238"/>
            <a:ext cx="86693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OIGO SONIDOS</a:t>
            </a:r>
          </a:p>
        </p:txBody>
      </p:sp>
      <p:pic>
        <p:nvPicPr>
          <p:cNvPr id="51206" name="Picture 2" descr="shutterstock_41512688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00" y="2238375"/>
            <a:ext cx="5829300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325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3251" name="Picture 3" descr="PPTslide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extBox 5"/>
          <p:cNvSpPr txBox="1">
            <a:spLocks noChangeArrowheads="1"/>
          </p:cNvSpPr>
          <p:nvPr/>
        </p:nvSpPr>
        <p:spPr bwMode="auto">
          <a:xfrm>
            <a:off x="2595563" y="2024063"/>
            <a:ext cx="4940300" cy="416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1800" b="1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Edades</a:t>
            </a:r>
            <a:r>
              <a:rPr lang="en-US" sz="1800" b="1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0-3</a:t>
            </a:r>
          </a:p>
          <a:p>
            <a:pPr eaLnBrk="1" hangingPunct="1">
              <a:lnSpc>
                <a:spcPct val="90000"/>
              </a:lnSpc>
            </a:pPr>
            <a:endParaRPr lang="es-ES" sz="18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Cante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canciones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que se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tornen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familiares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es-ES" sz="18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es-ES" sz="18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Comparta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libros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de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rimas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.  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(Brown Bear, Brown Bear)</a:t>
            </a:r>
          </a:p>
          <a:p>
            <a:pPr lvl="1" eaLnBrk="1" hangingPunct="1">
              <a:lnSpc>
                <a:spcPct val="90000"/>
              </a:lnSpc>
            </a:pPr>
            <a:endParaRPr lang="es-ES" sz="18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800" b="1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Edades</a:t>
            </a:r>
            <a:r>
              <a:rPr lang="en-US" sz="1800" b="1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4-5</a:t>
            </a:r>
          </a:p>
          <a:p>
            <a:pPr eaLnBrk="1" hangingPunct="1">
              <a:lnSpc>
                <a:spcPct val="90000"/>
              </a:lnSpc>
            </a:pPr>
            <a:endParaRPr lang="es-ES" sz="18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Diga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un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trabalenguas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endParaRPr lang="es-ES" sz="18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Lea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libros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de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rimas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.  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(We’re Going on a Bear Hunt)</a:t>
            </a:r>
          </a:p>
          <a:p>
            <a:pPr eaLnBrk="1" hangingPunct="1">
              <a:lnSpc>
                <a:spcPct val="90000"/>
              </a:lnSpc>
            </a:pPr>
            <a:endParaRPr lang="es-ES" sz="18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Haga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juegos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de palabras.</a:t>
            </a:r>
          </a:p>
          <a:p>
            <a:pPr lvl="1" eaLnBrk="1" hangingPunct="1">
              <a:lnSpc>
                <a:spcPct val="90000"/>
              </a:lnSpc>
            </a:pPr>
            <a:r>
              <a:rPr dirty="0">
                <a:latin typeface="Arial" charset="0"/>
                <a:ea typeface="Arial" charset="0"/>
                <a:cs typeface="Arial" charset="0"/>
              </a:rPr>
              <a:t>  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		</a:t>
            </a:r>
          </a:p>
        </p:txBody>
      </p:sp>
      <p:sp>
        <p:nvSpPr>
          <p:cNvPr id="7" name="Rectangle 6"/>
          <p:cNvSpPr/>
          <p:nvPr/>
        </p:nvSpPr>
        <p:spPr>
          <a:xfrm>
            <a:off x="2179638" y="4872038"/>
            <a:ext cx="241300" cy="242887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53254" name="Rectangle 7"/>
          <p:cNvSpPr>
            <a:spLocks noChangeArrowheads="1"/>
          </p:cNvSpPr>
          <p:nvPr/>
        </p:nvSpPr>
        <p:spPr bwMode="auto">
          <a:xfrm>
            <a:off x="457200" y="955675"/>
            <a:ext cx="55895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¿QUÉ PUEDE HACER?</a:t>
            </a:r>
          </a:p>
        </p:txBody>
      </p:sp>
      <p:sp>
        <p:nvSpPr>
          <p:cNvPr id="9" name="Rectangle 8"/>
          <p:cNvSpPr/>
          <p:nvPr/>
        </p:nvSpPr>
        <p:spPr>
          <a:xfrm>
            <a:off x="2179638" y="2563813"/>
            <a:ext cx="241300" cy="242887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79638" y="3079750"/>
            <a:ext cx="241300" cy="242888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79638" y="4270375"/>
            <a:ext cx="241300" cy="242888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53258" name="Rectangle 11"/>
          <p:cNvSpPr>
            <a:spLocks noChangeArrowheads="1"/>
          </p:cNvSpPr>
          <p:nvPr/>
        </p:nvSpPr>
        <p:spPr bwMode="auto">
          <a:xfrm>
            <a:off x="2746375" y="5019675"/>
            <a:ext cx="185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79638" y="5499100"/>
            <a:ext cx="241300" cy="242888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427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4275" name="Picture 3" descr="PPTslide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TextBox 5"/>
          <p:cNvSpPr txBox="1">
            <a:spLocks noChangeArrowheads="1"/>
          </p:cNvSpPr>
          <p:nvPr/>
        </p:nvSpPr>
        <p:spPr bwMode="auto">
          <a:xfrm>
            <a:off x="2595563" y="2024063"/>
            <a:ext cx="4940300" cy="3914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18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omment and wait (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Comente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y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espere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).</a:t>
            </a:r>
          </a:p>
          <a:p>
            <a:pPr eaLnBrk="1" hangingPunct="1">
              <a:lnSpc>
                <a:spcPct val="90000"/>
              </a:lnSpc>
            </a:pPr>
            <a:endParaRPr lang="es-ES" sz="18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8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sk questions and wait (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Haga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preguntas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y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espere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).</a:t>
            </a:r>
          </a:p>
          <a:p>
            <a:pPr eaLnBrk="1" hangingPunct="1">
              <a:lnSpc>
                <a:spcPct val="90000"/>
              </a:lnSpc>
            </a:pPr>
            <a:endParaRPr lang="es-ES" sz="18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8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R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espond by adding a little more (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Responda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añadiendo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algo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más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).</a:t>
            </a:r>
          </a:p>
          <a:p>
            <a:pPr algn="ctr" eaLnBrk="1" hangingPunct="1">
              <a:lnSpc>
                <a:spcPct val="90000"/>
              </a:lnSpc>
            </a:pPr>
            <a:endParaRPr lang="es-ES" sz="18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  <a:p>
            <a:pPr algn="ctr" eaLnBrk="1" hangingPunct="1">
              <a:lnSpc>
                <a:spcPct val="90000"/>
              </a:lnSpc>
            </a:pPr>
            <a:endParaRPr lang="es-ES" sz="18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De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los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Sistemas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de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sz="1800" dirty="0" err="1" smtClean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prendizaje</a:t>
            </a:r>
            <a:r>
              <a:rPr lang="en-US" sz="1800" dirty="0" smtClean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de </a:t>
            </a:r>
            <a:r>
              <a:rPr lang="en-US" sz="1800" dirty="0" smtClean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Washington, </a:t>
            </a:r>
            <a:r>
              <a:rPr lang="en-US" sz="1800" dirty="0" err="1" smtClean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Programa</a:t>
            </a:r>
            <a:r>
              <a:rPr lang="en-US" sz="1800" dirty="0" smtClean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“Language Is The Key” 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www.walearning.com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eaLnBrk="1" hangingPunct="1">
              <a:lnSpc>
                <a:spcPct val="90000"/>
              </a:lnSpc>
            </a:pPr>
            <a:endParaRPr lang="es-ES" sz="18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  <a:p>
            <a:pPr lvl="1" eaLnBrk="1" hangingPunct="1">
              <a:lnSpc>
                <a:spcPct val="90000"/>
              </a:lnSpc>
            </a:pPr>
            <a:endParaRPr lang="es-ES" sz="18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		</a:t>
            </a:r>
          </a:p>
        </p:txBody>
      </p:sp>
      <p:sp>
        <p:nvSpPr>
          <p:cNvPr id="54277" name="Rectangle 7"/>
          <p:cNvSpPr>
            <a:spLocks noChangeArrowheads="1"/>
          </p:cNvSpPr>
          <p:nvPr/>
        </p:nvSpPr>
        <p:spPr bwMode="auto">
          <a:xfrm>
            <a:off x="457200" y="746125"/>
            <a:ext cx="55895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PRACTIQUE UN MÉTODO SIMPLE </a:t>
            </a:r>
          </a:p>
          <a:p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PARA RECORDARNOS LO SIGUIENTE: C A R</a:t>
            </a:r>
          </a:p>
        </p:txBody>
      </p:sp>
      <p:sp>
        <p:nvSpPr>
          <p:cNvPr id="9" name="Rectangle 8"/>
          <p:cNvSpPr/>
          <p:nvPr/>
        </p:nvSpPr>
        <p:spPr>
          <a:xfrm>
            <a:off x="2179638" y="2024063"/>
            <a:ext cx="241300" cy="242887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79638" y="2570163"/>
            <a:ext cx="241300" cy="242887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79638" y="3307556"/>
            <a:ext cx="241300" cy="242887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54281" name="Rectangle 11"/>
          <p:cNvSpPr>
            <a:spLocks noChangeArrowheads="1"/>
          </p:cNvSpPr>
          <p:nvPr/>
        </p:nvSpPr>
        <p:spPr bwMode="auto">
          <a:xfrm>
            <a:off x="2746375" y="5019675"/>
            <a:ext cx="185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16387" name="Picture 3" descr="PPTslide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457199" y="679450"/>
            <a:ext cx="69008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AL FINAL DE ESTA SESIÓN, LOS PARTICIPANTES SERÁN CAPACES DE:</a:t>
            </a:r>
          </a:p>
        </p:txBody>
      </p:sp>
      <p:sp>
        <p:nvSpPr>
          <p:cNvPr id="6" name="Rectangle 5"/>
          <p:cNvSpPr/>
          <p:nvPr/>
        </p:nvSpPr>
        <p:spPr>
          <a:xfrm>
            <a:off x="2147888" y="2082800"/>
            <a:ext cx="242887" cy="242888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95563" y="2024063"/>
            <a:ext cx="4940300" cy="2031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Describir cómo el juego fomenta la alfabetización.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+mn-ea"/>
              <a:cs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Hacer preguntas a los niños durante experiencias de lectura compartida.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+mn-ea"/>
              <a:cs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47888" y="2918281"/>
            <a:ext cx="242887" cy="242887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63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6323" name="Picture 3" descr="PPTslide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547688" y="935038"/>
            <a:ext cx="36375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¿CÓMO LO HACEMOS?</a:t>
            </a:r>
          </a:p>
        </p:txBody>
      </p:sp>
      <p:sp>
        <p:nvSpPr>
          <p:cNvPr id="7" name="Rectangle 6"/>
          <p:cNvSpPr/>
          <p:nvPr/>
        </p:nvSpPr>
        <p:spPr>
          <a:xfrm>
            <a:off x="3551238" y="2082800"/>
            <a:ext cx="241300" cy="242888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67163" y="2024063"/>
            <a:ext cx="4940300" cy="1477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dirty="0">
                <a:solidFill>
                  <a:schemeClr val="bg1">
                    <a:lumMod val="50000"/>
                  </a:schemeClr>
                </a:solidFill>
                <a:latin typeface="Arial"/>
                <a:ea typeface="Arial" charset="0"/>
                <a:cs typeface="Arial" charset="0"/>
              </a:rPr>
              <a:t>En la lectura compartida, el niño se convierte en el narrador.</a:t>
            </a:r>
          </a:p>
          <a:p>
            <a:pPr>
              <a:defRPr/>
            </a:pPr>
            <a:endParaRPr lang="es-ES" altLang="en-US" dirty="0">
              <a:solidFill>
                <a:schemeClr val="bg1">
                  <a:lumMod val="50000"/>
                </a:schemeClr>
              </a:solidFill>
              <a:latin typeface="Arial"/>
              <a:ea typeface="Arial" charset="0"/>
              <a:cs typeface="Arial"/>
            </a:endParaRPr>
          </a:p>
          <a:p>
            <a:pPr>
              <a:defRPr/>
            </a:pPr>
            <a:r>
              <a:rPr lang="en-US" altLang="en-US" dirty="0">
                <a:solidFill>
                  <a:schemeClr val="bg1">
                    <a:lumMod val="50000"/>
                  </a:schemeClr>
                </a:solidFill>
                <a:latin typeface="Arial"/>
                <a:ea typeface="Arial" charset="0"/>
                <a:cs typeface="Arial" charset="0"/>
              </a:rPr>
              <a:t>El papel del adulto es indicar y reflexionar.</a:t>
            </a:r>
          </a:p>
          <a:p>
            <a:pPr>
              <a:defRPr/>
            </a:pPr>
            <a:endParaRPr lang="es-ES" altLang="en-US" dirty="0">
              <a:solidFill>
                <a:schemeClr val="bg1">
                  <a:lumMod val="50000"/>
                </a:schemeClr>
              </a:solidFill>
              <a:latin typeface="Arial"/>
              <a:ea typeface="Arial" charset="0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51238" y="2887663"/>
            <a:ext cx="241300" cy="242887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pic>
        <p:nvPicPr>
          <p:cNvPr id="56328" name="Picture 1" descr="shutterstock_33671748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1978025"/>
            <a:ext cx="2957513" cy="446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837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8371" name="Picture 3" descr="PPTslide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extBox 5"/>
          <p:cNvSpPr txBox="1">
            <a:spLocks noChangeArrowheads="1"/>
          </p:cNvSpPr>
          <p:nvPr/>
        </p:nvSpPr>
        <p:spPr bwMode="auto">
          <a:xfrm>
            <a:off x="2595563" y="2024063"/>
            <a:ext cx="4940300" cy="3942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18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omment and wait (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Comente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y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espere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).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El mono </a:t>
            </a:r>
            <a:r>
              <a:rPr lang="en-US" sz="1800" dirty="0" err="1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desea</a:t>
            </a:r>
            <a:r>
              <a:rPr lang="en-US" sz="1800" dirty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una</a:t>
            </a:r>
            <a:r>
              <a:rPr lang="en-US" sz="1800" dirty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vuelta</a:t>
            </a:r>
            <a:r>
              <a:rPr lang="en-US" sz="1800" dirty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endParaRPr lang="es-ES" sz="18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8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sk questions and wait (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Haga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preguntas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y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espere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).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¿</a:t>
            </a:r>
            <a:r>
              <a:rPr lang="en-US" sz="1800" dirty="0" err="1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Qué</a:t>
            </a:r>
            <a:r>
              <a:rPr lang="en-US" sz="1800" dirty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crees</a:t>
            </a:r>
            <a:r>
              <a:rPr lang="en-US" sz="1800" dirty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 que </a:t>
            </a:r>
            <a:r>
              <a:rPr lang="en-US" sz="1800" dirty="0" err="1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hará</a:t>
            </a:r>
            <a:r>
              <a:rPr lang="en-US" sz="1800" dirty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luego</a:t>
            </a:r>
            <a:r>
              <a:rPr lang="en-US" sz="1800" dirty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 el mono?</a:t>
            </a:r>
            <a:endParaRPr lang="es-ES" sz="18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es-ES" sz="18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8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R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espond by adding a little more (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Responda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añadiendo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un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poco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más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).</a:t>
            </a:r>
            <a:endParaRPr lang="es-ES" sz="1800" dirty="0">
              <a:solidFill>
                <a:srgbClr val="009900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/>
            <a:r>
              <a:rPr lang="en-US" sz="1800" dirty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¡</a:t>
            </a:r>
            <a:r>
              <a:rPr lang="en-US" sz="1800" dirty="0" err="1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Sí</a:t>
            </a:r>
            <a:r>
              <a:rPr lang="en-US" sz="1800" dirty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, el mono </a:t>
            </a:r>
            <a:r>
              <a:rPr lang="en-US" sz="1800" dirty="0" err="1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está</a:t>
            </a:r>
            <a:r>
              <a:rPr lang="en-US" sz="1800" dirty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colgando</a:t>
            </a:r>
            <a:r>
              <a:rPr lang="en-US" sz="1800" dirty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 al </a:t>
            </a:r>
            <a:r>
              <a:rPr lang="en-US" sz="1800" dirty="0" err="1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revés</a:t>
            </a:r>
            <a:r>
              <a:rPr lang="en-US" sz="1800" dirty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!</a:t>
            </a:r>
          </a:p>
          <a:p>
            <a:pPr eaLnBrk="1" hangingPunct="1">
              <a:lnSpc>
                <a:spcPct val="90000"/>
              </a:lnSpc>
            </a:pPr>
            <a:endParaRPr lang="es-ES" sz="18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  <a:p>
            <a:pPr algn="ctr" eaLnBrk="1" hangingPunct="1">
              <a:lnSpc>
                <a:spcPct val="90000"/>
              </a:lnSpc>
            </a:pPr>
            <a:endParaRPr lang="es-ES" sz="18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es-ES" sz="18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  <a:p>
            <a:pPr lvl="1" eaLnBrk="1" hangingPunct="1">
              <a:lnSpc>
                <a:spcPct val="90000"/>
              </a:lnSpc>
            </a:pPr>
            <a:endParaRPr lang="es-ES" sz="18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		</a:t>
            </a:r>
          </a:p>
        </p:txBody>
      </p:sp>
      <p:sp>
        <p:nvSpPr>
          <p:cNvPr id="58373" name="Rectangle 7"/>
          <p:cNvSpPr>
            <a:spLocks noChangeArrowheads="1"/>
          </p:cNvSpPr>
          <p:nvPr/>
        </p:nvSpPr>
        <p:spPr bwMode="auto">
          <a:xfrm>
            <a:off x="457200" y="861218"/>
            <a:ext cx="55895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 A R</a:t>
            </a:r>
          </a:p>
        </p:txBody>
      </p:sp>
      <p:sp>
        <p:nvSpPr>
          <p:cNvPr id="9" name="Rectangle 8"/>
          <p:cNvSpPr/>
          <p:nvPr/>
        </p:nvSpPr>
        <p:spPr>
          <a:xfrm>
            <a:off x="2179638" y="2089150"/>
            <a:ext cx="241300" cy="242888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79638" y="2813050"/>
            <a:ext cx="241300" cy="242888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79638" y="3563938"/>
            <a:ext cx="241300" cy="242887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58377" name="Rectangle 11"/>
          <p:cNvSpPr>
            <a:spLocks noChangeArrowheads="1"/>
          </p:cNvSpPr>
          <p:nvPr/>
        </p:nvSpPr>
        <p:spPr bwMode="auto">
          <a:xfrm>
            <a:off x="2746375" y="5019675"/>
            <a:ext cx="185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6041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60419" name="Picture 3" descr="PPTslide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6144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61443" name="Picture 3" descr="PPTslide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TextBox 4"/>
          <p:cNvSpPr txBox="1">
            <a:spLocks noChangeArrowheads="1"/>
          </p:cNvSpPr>
          <p:nvPr/>
        </p:nvSpPr>
        <p:spPr bwMode="auto">
          <a:xfrm>
            <a:off x="5546725" y="2763838"/>
            <a:ext cx="33607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 err="1" smtClean="0">
                <a:solidFill>
                  <a:srgbClr val="0E4294"/>
                </a:solidFill>
                <a:latin typeface="Arial" charset="0"/>
                <a:ea typeface="Arial" charset="0"/>
                <a:cs typeface="Arial" charset="0"/>
              </a:rPr>
              <a:t>Encuesta</a:t>
            </a:r>
            <a:endParaRPr lang="en-US" sz="3200" dirty="0" smtClean="0">
              <a:solidFill>
                <a:srgbClr val="0E4294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/>
            <a:r>
              <a:rPr lang="en-US" sz="3200" dirty="0" smtClean="0">
                <a:solidFill>
                  <a:srgbClr val="0E4294"/>
                </a:solidFill>
                <a:latin typeface="Arial" charset="0"/>
                <a:ea typeface="Arial" charset="0"/>
                <a:cs typeface="Arial" charset="0"/>
              </a:rPr>
              <a:t>(Post-survey)</a:t>
            </a:r>
            <a:endParaRPr lang="es-ES" dirty="0"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246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2467" name="Picture 3" descr="PPTslide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594797" y="868363"/>
            <a:ext cx="18261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ACTIVIDAD</a:t>
            </a:r>
          </a:p>
        </p:txBody>
      </p:sp>
      <p:sp>
        <p:nvSpPr>
          <p:cNvPr id="7" name="Rectangle 6"/>
          <p:cNvSpPr/>
          <p:nvPr/>
        </p:nvSpPr>
        <p:spPr>
          <a:xfrm>
            <a:off x="2179638" y="2082800"/>
            <a:ext cx="241300" cy="242888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95563" y="2024063"/>
            <a:ext cx="4940300" cy="1477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dirty="0">
                <a:solidFill>
                  <a:schemeClr val="bg1">
                    <a:lumMod val="50000"/>
                  </a:schemeClr>
                </a:solidFill>
                <a:latin typeface="Arial"/>
                <a:ea typeface="Arial" charset="0"/>
                <a:cs typeface="Arial" charset="0"/>
              </a:rPr>
              <a:t>Recoja a sus hijos de __ y sepárense en grupos.</a:t>
            </a:r>
          </a:p>
          <a:p>
            <a:pPr>
              <a:defRPr/>
            </a:pPr>
            <a:endParaRPr lang="es-ES" altLang="en-US" dirty="0">
              <a:solidFill>
                <a:schemeClr val="bg1">
                  <a:lumMod val="50000"/>
                </a:schemeClr>
              </a:solidFill>
              <a:latin typeface="Arial"/>
              <a:ea typeface="Arial" charset="0"/>
              <a:cs typeface="Arial"/>
            </a:endParaRPr>
          </a:p>
          <a:p>
            <a:pPr>
              <a:defRPr/>
            </a:pPr>
            <a:r>
              <a:rPr lang="en-US" altLang="en-US" dirty="0">
                <a:solidFill>
                  <a:schemeClr val="bg1">
                    <a:lumMod val="50000"/>
                  </a:schemeClr>
                </a:solidFill>
                <a:latin typeface="Arial"/>
                <a:ea typeface="Arial" charset="0"/>
                <a:cs typeface="Arial" charset="0"/>
              </a:rPr>
              <a:t>Cada subgrupo se reúne durante diez minutos. Las instrucciones se darán allí.</a:t>
            </a:r>
          </a:p>
        </p:txBody>
      </p:sp>
      <p:sp>
        <p:nvSpPr>
          <p:cNvPr id="9" name="Rectangle 8"/>
          <p:cNvSpPr/>
          <p:nvPr/>
        </p:nvSpPr>
        <p:spPr>
          <a:xfrm>
            <a:off x="2179638" y="2887663"/>
            <a:ext cx="241300" cy="242887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6451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</a:pPr>
            <a:endParaRPr lang="en-US" dirty="0"/>
          </a:p>
        </p:txBody>
      </p:sp>
      <p:pic>
        <p:nvPicPr>
          <p:cNvPr id="64515" name="Picture 4" descr="PPTslid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TextBox 5"/>
          <p:cNvSpPr txBox="1">
            <a:spLocks noChangeArrowheads="1"/>
          </p:cNvSpPr>
          <p:nvPr/>
        </p:nvSpPr>
        <p:spPr bwMode="auto">
          <a:xfrm>
            <a:off x="5546725" y="2763838"/>
            <a:ext cx="33607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rgbClr val="0E4294"/>
                </a:solidFill>
                <a:latin typeface="Arial" charset="0"/>
                <a:ea typeface="Arial" charset="0"/>
                <a:cs typeface="Arial" charset="0"/>
              </a:rPr>
              <a:t>¡Gracias!</a:t>
            </a:r>
          </a:p>
          <a:p>
            <a:pPr eaLnBrk="1" hangingPunct="1"/>
            <a:r>
              <a:rPr lang="en-US" dirty="0">
                <a:latin typeface="Arial" charset="0"/>
                <a:ea typeface="Arial" charset="0"/>
                <a:cs typeface="Arial" charset="0"/>
              </a:rPr>
              <a:t>Taller 4:</a:t>
            </a:r>
          </a:p>
          <a:p>
            <a:pPr eaLnBrk="1" hangingPunct="1"/>
            <a:r>
              <a:rPr lang="en-US" dirty="0">
                <a:latin typeface="Arial" charset="0"/>
                <a:ea typeface="Arial" charset="0"/>
                <a:cs typeface="Arial" charset="0"/>
              </a:rPr>
              <a:t>FECHA Y HORA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65538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65539" name="Picture 5" descr="PPTslide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TextBox 6"/>
          <p:cNvSpPr txBox="1">
            <a:spLocks noChangeArrowheads="1"/>
          </p:cNvSpPr>
          <p:nvPr/>
        </p:nvSpPr>
        <p:spPr bwMode="auto">
          <a:xfrm>
            <a:off x="5546725" y="2763838"/>
            <a:ext cx="3360738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rgbClr val="0E4294"/>
                </a:solidFill>
                <a:latin typeface="Arial" charset="0"/>
                <a:ea typeface="Arial" charset="0"/>
                <a:cs typeface="Arial" charset="0"/>
              </a:rPr>
              <a:t>MUESTRA DE ENCABEZADO</a:t>
            </a:r>
          </a:p>
          <a:p>
            <a:pPr eaLnBrk="1" hangingPunct="1"/>
            <a:r>
              <a:rPr lang="en-US" dirty="0">
                <a:latin typeface="Arial" charset="0"/>
                <a:ea typeface="Arial" charset="0"/>
                <a:cs typeface="Arial" charset="0"/>
              </a:rPr>
              <a:t>MUESTRA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65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6563" name="Picture 3" descr="PPTslide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576263" y="915988"/>
            <a:ext cx="16898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MUESTRA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758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7587" name="Picture 3" descr="PPTslide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47888" y="2082800"/>
            <a:ext cx="242887" cy="242888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67589" name="TextBox 5"/>
          <p:cNvSpPr txBox="1">
            <a:spLocks noChangeArrowheads="1"/>
          </p:cNvSpPr>
          <p:nvPr/>
        </p:nvSpPr>
        <p:spPr bwMode="auto">
          <a:xfrm>
            <a:off x="2595563" y="2024063"/>
            <a:ext cx="49403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MUESTRA</a:t>
            </a:r>
          </a:p>
          <a:p>
            <a:pPr eaLnBrk="1" hangingPunct="1"/>
            <a:endParaRPr lang="es-ES" sz="18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/>
            <a:endParaRPr lang="es-ES" sz="18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/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MUESTRA</a:t>
            </a:r>
            <a:endParaRPr lang="es-ES" sz="1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79638" y="5389563"/>
            <a:ext cx="241300" cy="242887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67591" name="Rectangle 7"/>
          <p:cNvSpPr>
            <a:spLocks noChangeArrowheads="1"/>
          </p:cNvSpPr>
          <p:nvPr/>
        </p:nvSpPr>
        <p:spPr bwMode="auto">
          <a:xfrm>
            <a:off x="457200" y="746125"/>
            <a:ext cx="55895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MUESTRA</a:t>
            </a:r>
          </a:p>
        </p:txBody>
      </p:sp>
      <p:sp>
        <p:nvSpPr>
          <p:cNvPr id="9" name="Rectangle 8"/>
          <p:cNvSpPr/>
          <p:nvPr/>
        </p:nvSpPr>
        <p:spPr>
          <a:xfrm>
            <a:off x="2147888" y="2887663"/>
            <a:ext cx="242887" cy="242887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47888" y="3725863"/>
            <a:ext cx="242887" cy="242887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79638" y="4545013"/>
            <a:ext cx="241300" cy="242887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67595" name="Rectangle 11"/>
          <p:cNvSpPr>
            <a:spLocks noChangeArrowheads="1"/>
          </p:cNvSpPr>
          <p:nvPr/>
        </p:nvSpPr>
        <p:spPr bwMode="auto">
          <a:xfrm>
            <a:off x="2746375" y="5019675"/>
            <a:ext cx="185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861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8611" name="Picture 3" descr="PPTslide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31938" y="2892425"/>
            <a:ext cx="4938712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MUESTRA</a:t>
            </a:r>
          </a:p>
          <a:p>
            <a:pPr>
              <a:defRPr/>
            </a:pPr>
            <a:endPara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0" name="Content Placeholder 1" descr="shutterstock_372218641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4" b="8774"/>
          <a:stretch>
            <a:fillRect/>
          </a:stretch>
        </p:blipFill>
        <p:spPr/>
      </p:pic>
      <p:pic>
        <p:nvPicPr>
          <p:cNvPr id="17411" name="Picture 3" descr="PPTslide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457200" y="742950"/>
            <a:ext cx="53863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EL LENGUAJE SE APRENDE POR MEDIO DE LAS RELACIONES</a:t>
            </a:r>
          </a:p>
        </p:txBody>
      </p:sp>
      <p:sp>
        <p:nvSpPr>
          <p:cNvPr id="7" name="Rectangle 6"/>
          <p:cNvSpPr/>
          <p:nvPr/>
        </p:nvSpPr>
        <p:spPr>
          <a:xfrm>
            <a:off x="2147888" y="2082800"/>
            <a:ext cx="242887" cy="242888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7414" name="TextBox 7"/>
          <p:cNvSpPr txBox="1">
            <a:spLocks noChangeArrowheads="1"/>
          </p:cNvSpPr>
          <p:nvPr/>
        </p:nvSpPr>
        <p:spPr bwMode="auto">
          <a:xfrm>
            <a:off x="2595563" y="2024063"/>
            <a:ext cx="49403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El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lenguaje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se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adquiere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en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los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primeros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años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de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vida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, a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medida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que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participamos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en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la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imitación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actividades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para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aprender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a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turnarse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y la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comunicación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verbal y no verbal. </a:t>
            </a:r>
          </a:p>
          <a:p>
            <a:pPr eaLnBrk="1" hangingPunct="1"/>
            <a:endParaRPr lang="es-ES" sz="18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7415" name="Picture 2" descr="shutterstock_37221864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8" y="3363913"/>
            <a:ext cx="4416425" cy="294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458" name="Content Placeholder 1" descr="shutterstock_349673504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55" b="31355"/>
          <a:stretch>
            <a:fillRect/>
          </a:stretch>
        </p:blipFill>
        <p:spPr/>
      </p:pic>
      <p:pic>
        <p:nvPicPr>
          <p:cNvPr id="19459" name="Picture 3" descr="PPTslide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506788" y="1993900"/>
            <a:ext cx="242887" cy="242888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4463" y="1935163"/>
            <a:ext cx="4940300" cy="25853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dirty="0">
                <a:solidFill>
                  <a:srgbClr val="7F7F7F"/>
                </a:solidFill>
                <a:latin typeface="Arial"/>
                <a:ea typeface="Arial" charset="0"/>
                <a:cs typeface="Arial" charset="0"/>
              </a:rPr>
              <a:t>Los niños a los que se les lee tienen un vocabulario extenso y mejores habilidades de lenguaje cuando comienzan la escuela.</a:t>
            </a:r>
          </a:p>
          <a:p>
            <a:pPr>
              <a:defRPr/>
            </a:pPr>
            <a:endParaRPr lang="es-ES" altLang="en-US" dirty="0">
              <a:solidFill>
                <a:srgbClr val="7F7F7F"/>
              </a:solidFill>
              <a:latin typeface="Arial"/>
              <a:ea typeface="Arial" charset="0"/>
              <a:cs typeface="Arial"/>
            </a:endParaRPr>
          </a:p>
          <a:p>
            <a:pPr>
              <a:defRPr/>
            </a:pPr>
            <a:r>
              <a:rPr lang="en-US" altLang="en-US" dirty="0">
                <a:solidFill>
                  <a:srgbClr val="7F7F7F"/>
                </a:solidFill>
                <a:latin typeface="Arial"/>
                <a:ea typeface="Arial" charset="0"/>
                <a:cs typeface="Arial" charset="0"/>
              </a:rPr>
              <a:t>A los 3 años, los niños ya desarrollan muchas habilidades y actitudes respecto de la alfabetización.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+mn-ea"/>
              <a:cs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06788" y="3130550"/>
            <a:ext cx="242887" cy="242888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457200" y="769203"/>
            <a:ext cx="4572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HALLAZGOS DE LA INVESTIGACIÓN</a:t>
            </a:r>
          </a:p>
        </p:txBody>
      </p:sp>
      <p:pic>
        <p:nvPicPr>
          <p:cNvPr id="19464" name="Picture 2" descr="shutterstock_3496735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1935163"/>
            <a:ext cx="3044825" cy="449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1507" name="Picture 3" descr="PPTslide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14167" y="2119868"/>
            <a:ext cx="242887" cy="242888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95563" y="2024063"/>
            <a:ext cx="4940300" cy="480131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dirty="0">
                <a:solidFill>
                  <a:schemeClr val="bg1">
                    <a:lumMod val="50000"/>
                  </a:schemeClr>
                </a:solidFill>
                <a:latin typeface="Arial"/>
                <a:ea typeface="Arial" charset="0"/>
                <a:cs typeface="Arial" charset="0"/>
              </a:rPr>
              <a:t>Muestra el proceso de lectura de izquierda a derecha.</a:t>
            </a:r>
          </a:p>
          <a:p>
            <a:pPr>
              <a:defRPr/>
            </a:pPr>
            <a:endParaRPr lang="es-ES" altLang="en-US" dirty="0">
              <a:solidFill>
                <a:schemeClr val="bg1">
                  <a:lumMod val="50000"/>
                </a:schemeClr>
              </a:solidFill>
              <a:latin typeface="Arial"/>
              <a:ea typeface="Arial" charset="0"/>
              <a:cs typeface="Arial"/>
            </a:endParaRPr>
          </a:p>
          <a:p>
            <a:pPr>
              <a:defRPr/>
            </a:pPr>
            <a:r>
              <a:rPr lang="en-US" altLang="en-US" dirty="0">
                <a:solidFill>
                  <a:schemeClr val="bg1">
                    <a:lumMod val="50000"/>
                  </a:schemeClr>
                </a:solidFill>
                <a:latin typeface="Arial"/>
                <a:ea typeface="Arial" charset="0"/>
                <a:cs typeface="Arial" charset="0"/>
              </a:rPr>
              <a:t>Expone al niño a un mundo nuevo fascinante por medio de historias y títulos informativos.</a:t>
            </a:r>
          </a:p>
          <a:p>
            <a:pPr>
              <a:defRPr/>
            </a:pPr>
            <a:endParaRPr lang="es-ES" altLang="en-US" dirty="0">
              <a:solidFill>
                <a:schemeClr val="bg1">
                  <a:lumMod val="50000"/>
                </a:schemeClr>
              </a:solidFill>
              <a:latin typeface="Arial"/>
              <a:ea typeface="Arial" charset="0"/>
              <a:cs typeface="Arial"/>
            </a:endParaRPr>
          </a:p>
          <a:p>
            <a:pPr>
              <a:defRPr/>
            </a:pPr>
            <a:r>
              <a:rPr lang="en-US" altLang="en-US" dirty="0">
                <a:solidFill>
                  <a:schemeClr val="bg1">
                    <a:lumMod val="50000"/>
                  </a:schemeClr>
                </a:solidFill>
                <a:latin typeface="Arial"/>
                <a:ea typeface="Arial" charset="0"/>
                <a:cs typeface="Arial" charset="0"/>
              </a:rPr>
              <a:t>Permite al niño oír los patrones de su lenguaje.</a:t>
            </a:r>
          </a:p>
          <a:p>
            <a:pPr>
              <a:defRPr/>
            </a:pPr>
            <a:endParaRPr lang="es-ES" altLang="en-US" dirty="0">
              <a:solidFill>
                <a:schemeClr val="bg1">
                  <a:lumMod val="50000"/>
                </a:schemeClr>
              </a:solidFill>
              <a:latin typeface="Arial"/>
              <a:ea typeface="Arial" charset="0"/>
              <a:cs typeface="Arial"/>
            </a:endParaRPr>
          </a:p>
          <a:p>
            <a:pPr>
              <a:defRPr/>
            </a:pPr>
            <a:r>
              <a:rPr lang="en-US" altLang="en-US" dirty="0">
                <a:solidFill>
                  <a:schemeClr val="bg1">
                    <a:lumMod val="50000"/>
                  </a:schemeClr>
                </a:solidFill>
                <a:latin typeface="Arial"/>
                <a:ea typeface="Arial" charset="0"/>
                <a:cs typeface="Arial" charset="0"/>
              </a:rPr>
              <a:t>Conecta al niño con el adulto.</a:t>
            </a:r>
          </a:p>
          <a:p>
            <a:pPr>
              <a:defRPr/>
            </a:pPr>
            <a:endParaRPr lang="es-ES" altLang="en-US" dirty="0">
              <a:solidFill>
                <a:schemeClr val="bg1">
                  <a:lumMod val="50000"/>
                </a:schemeClr>
              </a:solidFill>
              <a:latin typeface="Arial"/>
              <a:ea typeface="Arial" charset="0"/>
              <a:cs typeface="Arial"/>
            </a:endParaRPr>
          </a:p>
          <a:p>
            <a:pPr>
              <a:defRPr/>
            </a:pPr>
            <a:r>
              <a:rPr lang="en-US" altLang="en-US" dirty="0">
                <a:solidFill>
                  <a:srgbClr val="7F7F7F"/>
                </a:solidFill>
                <a:latin typeface="Arial"/>
                <a:ea typeface="Arial" charset="0"/>
                <a:cs typeface="Arial" charset="0"/>
              </a:rPr>
              <a:t>Los adultos y los niños muestran ciertas habilidades sociales-emocionales positivas cuando comparten libros.</a:t>
            </a:r>
          </a:p>
          <a:p>
            <a:pPr>
              <a:defRPr/>
            </a:pPr>
            <a:endParaRPr lang="es-ES" altLang="en-US" dirty="0">
              <a:solidFill>
                <a:schemeClr val="bg1">
                  <a:lumMod val="50000"/>
                </a:schemeClr>
              </a:solidFill>
              <a:latin typeface="Arial"/>
              <a:ea typeface="Arial" charset="0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chemeClr val="bg1">
                  <a:lumMod val="50000"/>
                </a:schemeClr>
              </a:solidFill>
              <a:latin typeface="Arial"/>
              <a:ea typeface="+mn-ea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chemeClr val="bg1">
                  <a:lumMod val="50000"/>
                </a:schemeClr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2214167" y="3866973"/>
            <a:ext cx="242887" cy="242887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457200" y="746125"/>
            <a:ext cx="4572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¿POR QUÉ USAR LIBROS CON NIÑOS PEQUEÑOS?</a:t>
            </a:r>
          </a:p>
        </p:txBody>
      </p:sp>
      <p:sp>
        <p:nvSpPr>
          <p:cNvPr id="9" name="Rectangle 8"/>
          <p:cNvSpPr/>
          <p:nvPr/>
        </p:nvSpPr>
        <p:spPr>
          <a:xfrm>
            <a:off x="2215754" y="2985849"/>
            <a:ext cx="241300" cy="242888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25279" y="5230177"/>
            <a:ext cx="242888" cy="242888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14166" y="4548574"/>
            <a:ext cx="242888" cy="242888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2530" name="Content Placeholder 1" descr="shutterstock_311476439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2" b="22502"/>
          <a:stretch>
            <a:fillRect/>
          </a:stretch>
        </p:blipFill>
        <p:spPr/>
      </p:pic>
      <p:pic>
        <p:nvPicPr>
          <p:cNvPr id="22531" name="Picture 3" descr="PPTslide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457200" y="742950"/>
            <a:ext cx="457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RECORDATORIOS</a:t>
            </a:r>
          </a:p>
        </p:txBody>
      </p:sp>
      <p:sp>
        <p:nvSpPr>
          <p:cNvPr id="9" name="Rectangle 8"/>
          <p:cNvSpPr/>
          <p:nvPr/>
        </p:nvSpPr>
        <p:spPr>
          <a:xfrm>
            <a:off x="3532188" y="2074863"/>
            <a:ext cx="242887" cy="242887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22534" name="TextBox 9"/>
          <p:cNvSpPr txBox="1">
            <a:spLocks noChangeArrowheads="1"/>
          </p:cNvSpPr>
          <p:nvPr/>
        </p:nvSpPr>
        <p:spPr bwMode="auto">
          <a:xfrm>
            <a:off x="3979863" y="2016125"/>
            <a:ext cx="494030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Es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importante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comprender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los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sentimientos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de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su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hijo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. Los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niños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deben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ser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capaces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de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jugar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con las palabras y el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lenguaje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.  </a:t>
            </a:r>
            <a:r>
              <a:rPr dirty="0">
                <a:latin typeface="Arial" charset="0"/>
                <a:ea typeface="Arial" charset="0"/>
                <a:cs typeface="Arial" charset="0"/>
              </a:rPr>
              <a:t/>
            </a:r>
            <a:br>
              <a:rPr dirty="0">
                <a:latin typeface="Arial" charset="0"/>
                <a:ea typeface="Arial" charset="0"/>
                <a:cs typeface="Arial" charset="0"/>
              </a:rPr>
            </a:br>
            <a:r>
              <a:rPr dirty="0">
                <a:latin typeface="Arial" charset="0"/>
                <a:ea typeface="Arial" charset="0"/>
                <a:cs typeface="Arial" charset="0"/>
              </a:rPr>
              <a:t/>
            </a:r>
            <a:br>
              <a:rPr dirty="0">
                <a:latin typeface="Arial" charset="0"/>
                <a:ea typeface="Arial" charset="0"/>
                <a:cs typeface="Arial" charset="0"/>
              </a:rPr>
            </a:b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Recuerde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buscar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temas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que les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gusten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o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cosas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que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puedan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relacionar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a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partir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de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sus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propias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experiencias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r>
              <a:rPr dirty="0">
                <a:latin typeface="Arial" charset="0"/>
                <a:ea typeface="Arial" charset="0"/>
                <a:cs typeface="Arial" charset="0"/>
              </a:rPr>
              <a:t/>
            </a:r>
            <a:br>
              <a:rPr dirty="0">
                <a:latin typeface="Arial" charset="0"/>
                <a:ea typeface="Arial" charset="0"/>
                <a:cs typeface="Arial" charset="0"/>
              </a:rPr>
            </a:br>
            <a:r>
              <a:rPr dirty="0">
                <a:latin typeface="Arial" charset="0"/>
                <a:ea typeface="Arial" charset="0"/>
                <a:cs typeface="Arial" charset="0"/>
              </a:rPr>
              <a:t/>
            </a:r>
            <a:br>
              <a:rPr dirty="0">
                <a:latin typeface="Arial" charset="0"/>
                <a:ea typeface="Arial" charset="0"/>
                <a:cs typeface="Arial" charset="0"/>
              </a:rPr>
            </a:b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¡Solo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piense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en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todos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los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lugares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a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los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que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irán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!</a:t>
            </a:r>
            <a:r>
              <a:rPr dirty="0">
                <a:latin typeface="Arial" charset="0"/>
                <a:ea typeface="Arial" charset="0"/>
                <a:cs typeface="Arial" charset="0"/>
              </a:rPr>
              <a:t/>
            </a:r>
            <a:br>
              <a:rPr dirty="0">
                <a:latin typeface="Arial" charset="0"/>
                <a:ea typeface="Arial" charset="0"/>
                <a:cs typeface="Arial" charset="0"/>
              </a:rPr>
            </a:br>
            <a:endParaRPr lang="es-ES" sz="18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/>
            <a:endParaRPr lang="es-ES" sz="18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/>
            <a:endParaRPr lang="es-ES" sz="18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/>
            <a:endParaRPr lang="es-ES" sz="18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32188" y="3355975"/>
            <a:ext cx="242887" cy="242887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pic>
        <p:nvPicPr>
          <p:cNvPr id="22537" name="Picture 2" descr="shutterstock_31147643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2074863"/>
            <a:ext cx="2805113" cy="280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532188" y="4515643"/>
            <a:ext cx="242887" cy="242887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4579" name="Picture 3" descr="PPTslide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47888" y="2082800"/>
            <a:ext cx="242887" cy="242888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24581" name="TextBox 5"/>
          <p:cNvSpPr txBox="1">
            <a:spLocks noChangeArrowheads="1"/>
          </p:cNvSpPr>
          <p:nvPr/>
        </p:nvSpPr>
        <p:spPr bwMode="auto">
          <a:xfrm>
            <a:off x="2595563" y="2024063"/>
            <a:ext cx="49403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La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lectura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compartida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permite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a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los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adultos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y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niños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leer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juntos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e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interactuar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con el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libro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a la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vez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eaLnBrk="1" hangingPunct="1"/>
            <a:endParaRPr lang="es-ES" sz="18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/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Repetir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el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mismo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libro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ayuda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a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los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niños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a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reconocer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eaLnBrk="1" hangingPunct="1"/>
            <a:endParaRPr lang="es-ES" sz="18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/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Aprenden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algo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distinto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cada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vez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que se lee el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libro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eaLnBrk="1" hangingPunct="1"/>
            <a:endParaRPr lang="es-ES" sz="18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/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Los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adultos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demuestran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las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estrategias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de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lectura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2147888" y="4010025"/>
            <a:ext cx="242887" cy="242888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24583" name="Rectangle 7"/>
          <p:cNvSpPr>
            <a:spLocks noChangeArrowheads="1"/>
          </p:cNvSpPr>
          <p:nvPr/>
        </p:nvSpPr>
        <p:spPr bwMode="auto">
          <a:xfrm>
            <a:off x="457200" y="955675"/>
            <a:ext cx="5664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LECTURA COMPARTIDA: ¿QUÉ ES?</a:t>
            </a:r>
          </a:p>
        </p:txBody>
      </p:sp>
      <p:sp>
        <p:nvSpPr>
          <p:cNvPr id="9" name="Rectangle 8"/>
          <p:cNvSpPr/>
          <p:nvPr/>
        </p:nvSpPr>
        <p:spPr>
          <a:xfrm>
            <a:off x="2147888" y="3208338"/>
            <a:ext cx="242887" cy="242887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49475" y="4811713"/>
            <a:ext cx="241300" cy="242887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560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5603" name="Picture 3" descr="PPTslide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519488" y="2057400"/>
            <a:ext cx="242887" cy="242888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25605" name="TextBox 5"/>
          <p:cNvSpPr txBox="1">
            <a:spLocks noChangeArrowheads="1"/>
          </p:cNvSpPr>
          <p:nvPr/>
        </p:nvSpPr>
        <p:spPr bwMode="auto">
          <a:xfrm>
            <a:off x="3967163" y="1998663"/>
            <a:ext cx="49403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Sostienen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el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libro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para que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los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niños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puedan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ver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las palabras e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imágenes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y lean con el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adulto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eaLnBrk="1" hangingPunct="1"/>
            <a:endParaRPr lang="es-ES" sz="18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/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Señalen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las palabras a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medida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que se lee.</a:t>
            </a:r>
          </a:p>
          <a:p>
            <a:pPr eaLnBrk="1" hangingPunct="1"/>
            <a:endParaRPr lang="es-ES" sz="18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/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Hacen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una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pausa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y les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permiten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terminar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las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frases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repetidas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eaLnBrk="1" hangingPunct="1"/>
            <a:endParaRPr lang="es-ES" sz="18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/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Haga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preguntas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sobre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las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imágenes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en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la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página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eaLnBrk="1" hangingPunct="1"/>
            <a:endParaRPr lang="es-ES" sz="1800" u="sng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/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Haga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conexiones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con la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vida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real y la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vida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diaria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o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los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eventos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que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compartió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con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su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hijo</a:t>
            </a:r>
            <a:r>
              <a:rPr lang="en-US" sz="18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3519488" y="3849687"/>
            <a:ext cx="242887" cy="242888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447675" y="715655"/>
            <a:ext cx="58293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LECTURA COMPARTIDA: QUÉ HACEN LOS ADULTOS</a:t>
            </a:r>
          </a:p>
        </p:txBody>
      </p:sp>
      <p:sp>
        <p:nvSpPr>
          <p:cNvPr id="9" name="Rectangle 8"/>
          <p:cNvSpPr/>
          <p:nvPr/>
        </p:nvSpPr>
        <p:spPr>
          <a:xfrm>
            <a:off x="3519488" y="3186112"/>
            <a:ext cx="242887" cy="242888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51238" y="4597400"/>
            <a:ext cx="241300" cy="242887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51238" y="5348790"/>
            <a:ext cx="241300" cy="242887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pic>
        <p:nvPicPr>
          <p:cNvPr id="25611" name="Picture 11" descr="shutterstock_45367315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57400"/>
            <a:ext cx="2905125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UWBLA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2169</TotalTime>
  <Words>3091</Words>
  <Application>Microsoft Macintosh PowerPoint</Application>
  <PresentationFormat>On-screen Show (4:3)</PresentationFormat>
  <Paragraphs>378</Paragraphs>
  <Slides>39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Arial Black</vt:lpstr>
      <vt:lpstr>Arial Bold</vt:lpstr>
      <vt:lpstr>Calibri</vt:lpstr>
      <vt:lpstr>Lucida Grande</vt:lpstr>
      <vt:lpstr>ＭＳ Ｐゴシック</vt:lpstr>
      <vt:lpstr>Times</vt:lpstr>
      <vt:lpstr>Wingdings</vt:lpstr>
      <vt:lpstr>Arial</vt:lpstr>
      <vt:lpstr>UWBLA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Kelly Brock</dc:creator>
  <cp:lastModifiedBy>Mariana Florit</cp:lastModifiedBy>
  <cp:revision>39</cp:revision>
  <dcterms:created xsi:type="dcterms:W3CDTF">2015-04-21T19:52:07Z</dcterms:created>
  <dcterms:modified xsi:type="dcterms:W3CDTF">2017-01-17T22:52:09Z</dcterms:modified>
</cp:coreProperties>
</file>